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37"/>
  </p:notesMasterIdLst>
  <p:handoutMasterIdLst>
    <p:handoutMasterId r:id="rId38"/>
  </p:handoutMasterIdLst>
  <p:sldIdLst>
    <p:sldId id="409" r:id="rId3"/>
    <p:sldId id="366" r:id="rId4"/>
    <p:sldId id="411" r:id="rId5"/>
    <p:sldId id="272" r:id="rId6"/>
    <p:sldId id="367" r:id="rId7"/>
    <p:sldId id="412" r:id="rId8"/>
    <p:sldId id="413" r:id="rId9"/>
    <p:sldId id="368" r:id="rId10"/>
    <p:sldId id="369" r:id="rId11"/>
    <p:sldId id="414" r:id="rId12"/>
    <p:sldId id="328" r:id="rId13"/>
    <p:sldId id="259" r:id="rId14"/>
    <p:sldId id="273" r:id="rId15"/>
    <p:sldId id="275" r:id="rId16"/>
    <p:sldId id="274" r:id="rId17"/>
    <p:sldId id="415" r:id="rId18"/>
    <p:sldId id="393" r:id="rId19"/>
    <p:sldId id="360" r:id="rId20"/>
    <p:sldId id="371" r:id="rId21"/>
    <p:sldId id="416" r:id="rId22"/>
    <p:sldId id="372" r:id="rId23"/>
    <p:sldId id="373" r:id="rId24"/>
    <p:sldId id="374" r:id="rId25"/>
    <p:sldId id="332" r:id="rId26"/>
    <p:sldId id="333" r:id="rId27"/>
    <p:sldId id="375" r:id="rId28"/>
    <p:sldId id="417" r:id="rId29"/>
    <p:sldId id="376" r:id="rId30"/>
    <p:sldId id="377" r:id="rId31"/>
    <p:sldId id="394" r:id="rId32"/>
    <p:sldId id="378" r:id="rId33"/>
    <p:sldId id="395" r:id="rId34"/>
    <p:sldId id="418" r:id="rId35"/>
    <p:sldId id="401" r:id="rId36"/>
  </p:sldIdLst>
  <p:sldSz cx="9144000" cy="6858000" type="screen4x3"/>
  <p:notesSz cx="7010400" cy="9296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34" autoAdjust="0"/>
  </p:normalViewPr>
  <p:slideViewPr>
    <p:cSldViewPr>
      <p:cViewPr varScale="1">
        <p:scale>
          <a:sx n="64" d="100"/>
          <a:sy n="64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4B340-4E18-46D3-AB2B-72ED7CEB226A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FFA8852-30DF-4F47-9D00-F4FD263BD123}">
      <dgm:prSet/>
      <dgm:spPr/>
      <dgm:t>
        <a:bodyPr/>
        <a:lstStyle/>
        <a:p>
          <a:pPr rtl="0"/>
          <a:r>
            <a:rPr lang="en-US" b="0" smtClean="0"/>
            <a:t>Franca</a:t>
          </a:r>
          <a:endParaRPr lang="en-US"/>
        </a:p>
      </dgm:t>
    </dgm:pt>
    <dgm:pt modelId="{36AEC310-5612-4F89-A9B0-40BC5CB49913}" type="parTrans" cxnId="{0788996A-2036-4F06-9B0D-9BB388286C3C}">
      <dgm:prSet/>
      <dgm:spPr/>
      <dgm:t>
        <a:bodyPr/>
        <a:lstStyle/>
        <a:p>
          <a:endParaRPr lang="en-US"/>
        </a:p>
      </dgm:t>
    </dgm:pt>
    <dgm:pt modelId="{C861EC7C-66AB-42EA-9498-7488D6A71A65}" type="sibTrans" cxnId="{0788996A-2036-4F06-9B0D-9BB388286C3C}">
      <dgm:prSet/>
      <dgm:spPr/>
      <dgm:t>
        <a:bodyPr/>
        <a:lstStyle/>
        <a:p>
          <a:endParaRPr lang="en-US"/>
        </a:p>
      </dgm:t>
    </dgm:pt>
    <dgm:pt modelId="{6F269615-A1EE-4777-B717-B351F0AD86EE}">
      <dgm:prSet/>
      <dgm:spPr/>
      <dgm:t>
        <a:bodyPr/>
        <a:lstStyle/>
        <a:p>
          <a:pPr rtl="0"/>
          <a:r>
            <a:rPr lang="en-US" b="0" smtClean="0"/>
            <a:t>Republika Federale e Gjermanisë</a:t>
          </a:r>
          <a:endParaRPr lang="en-US"/>
        </a:p>
      </dgm:t>
    </dgm:pt>
    <dgm:pt modelId="{DAD14BB3-5339-46D3-9ED5-2F6A73B2C437}" type="parTrans" cxnId="{1C241D26-7026-4062-9540-EF151FC666F3}">
      <dgm:prSet/>
      <dgm:spPr/>
      <dgm:t>
        <a:bodyPr/>
        <a:lstStyle/>
        <a:p>
          <a:endParaRPr lang="en-US"/>
        </a:p>
      </dgm:t>
    </dgm:pt>
    <dgm:pt modelId="{D4C37518-D8FE-4337-AA85-9EA71CE8DB3B}" type="sibTrans" cxnId="{1C241D26-7026-4062-9540-EF151FC666F3}">
      <dgm:prSet/>
      <dgm:spPr/>
      <dgm:t>
        <a:bodyPr/>
        <a:lstStyle/>
        <a:p>
          <a:endParaRPr lang="en-US"/>
        </a:p>
      </dgm:t>
    </dgm:pt>
    <dgm:pt modelId="{9206DFAA-5A53-40DA-A558-48CD4FE41400}">
      <dgm:prSet/>
      <dgm:spPr/>
      <dgm:t>
        <a:bodyPr/>
        <a:lstStyle/>
        <a:p>
          <a:pPr rtl="0"/>
          <a:r>
            <a:rPr lang="en-US" b="0" smtClean="0"/>
            <a:t>Italia</a:t>
          </a:r>
          <a:endParaRPr lang="en-US"/>
        </a:p>
      </dgm:t>
    </dgm:pt>
    <dgm:pt modelId="{CC212E61-DC15-4295-B79C-1E3A557D98E5}" type="parTrans" cxnId="{1BC717A9-E6DE-4861-9118-9750E40D1319}">
      <dgm:prSet/>
      <dgm:spPr/>
      <dgm:t>
        <a:bodyPr/>
        <a:lstStyle/>
        <a:p>
          <a:endParaRPr lang="en-US"/>
        </a:p>
      </dgm:t>
    </dgm:pt>
    <dgm:pt modelId="{0DC3D0EA-1FD2-4388-8211-B6462DFBFFFC}" type="sibTrans" cxnId="{1BC717A9-E6DE-4861-9118-9750E40D1319}">
      <dgm:prSet/>
      <dgm:spPr/>
      <dgm:t>
        <a:bodyPr/>
        <a:lstStyle/>
        <a:p>
          <a:endParaRPr lang="en-US"/>
        </a:p>
      </dgm:t>
    </dgm:pt>
    <dgm:pt modelId="{769540B9-104A-4111-9886-1915E7B24B4E}">
      <dgm:prSet/>
      <dgm:spPr/>
      <dgm:t>
        <a:bodyPr/>
        <a:lstStyle/>
        <a:p>
          <a:pPr rtl="0"/>
          <a:r>
            <a:rPr lang="en-US" b="0" smtClean="0"/>
            <a:t>Belgjika</a:t>
          </a:r>
          <a:endParaRPr lang="en-US"/>
        </a:p>
      </dgm:t>
    </dgm:pt>
    <dgm:pt modelId="{66319275-EC35-4850-866C-3E9556AFDC4B}" type="parTrans" cxnId="{1BE11F0D-3419-466B-A6B9-8114ED42F76C}">
      <dgm:prSet/>
      <dgm:spPr/>
      <dgm:t>
        <a:bodyPr/>
        <a:lstStyle/>
        <a:p>
          <a:endParaRPr lang="en-US"/>
        </a:p>
      </dgm:t>
    </dgm:pt>
    <dgm:pt modelId="{C261A380-F2F0-4C28-975B-6D65E4600CCC}" type="sibTrans" cxnId="{1BE11F0D-3419-466B-A6B9-8114ED42F76C}">
      <dgm:prSet/>
      <dgm:spPr/>
      <dgm:t>
        <a:bodyPr/>
        <a:lstStyle/>
        <a:p>
          <a:endParaRPr lang="en-US"/>
        </a:p>
      </dgm:t>
    </dgm:pt>
    <dgm:pt modelId="{51CA543C-B070-4D77-9987-AD5ACC1E3CA8}">
      <dgm:prSet/>
      <dgm:spPr/>
      <dgm:t>
        <a:bodyPr/>
        <a:lstStyle/>
        <a:p>
          <a:pPr rtl="0"/>
          <a:r>
            <a:rPr lang="en-US" b="0" smtClean="0"/>
            <a:t>Luksemburgu</a:t>
          </a:r>
          <a:endParaRPr lang="en-US"/>
        </a:p>
      </dgm:t>
    </dgm:pt>
    <dgm:pt modelId="{C1459639-6B64-489C-9342-AA1018B79868}" type="parTrans" cxnId="{CAF09D29-51C2-4E15-9EC5-B277A7C7D380}">
      <dgm:prSet/>
      <dgm:spPr/>
      <dgm:t>
        <a:bodyPr/>
        <a:lstStyle/>
        <a:p>
          <a:endParaRPr lang="en-US"/>
        </a:p>
      </dgm:t>
    </dgm:pt>
    <dgm:pt modelId="{B2EA7506-FEFF-40CE-BB82-BD6FDC52BC01}" type="sibTrans" cxnId="{CAF09D29-51C2-4E15-9EC5-B277A7C7D380}">
      <dgm:prSet/>
      <dgm:spPr/>
      <dgm:t>
        <a:bodyPr/>
        <a:lstStyle/>
        <a:p>
          <a:endParaRPr lang="en-US"/>
        </a:p>
      </dgm:t>
    </dgm:pt>
    <dgm:pt modelId="{BFA327DB-A326-46CF-A60D-D072723118D9}">
      <dgm:prSet/>
      <dgm:spPr/>
      <dgm:t>
        <a:bodyPr/>
        <a:lstStyle/>
        <a:p>
          <a:pPr rtl="0"/>
          <a:r>
            <a:rPr lang="en-US" b="0" smtClean="0"/>
            <a:t>Holanda.</a:t>
          </a:r>
          <a:endParaRPr lang="en-US"/>
        </a:p>
      </dgm:t>
    </dgm:pt>
    <dgm:pt modelId="{983798F1-90DB-4B79-B453-0E25C96DC09F}" type="parTrans" cxnId="{EF5F4D7E-DF80-457F-821F-1ABC986EF6EB}">
      <dgm:prSet/>
      <dgm:spPr/>
      <dgm:t>
        <a:bodyPr/>
        <a:lstStyle/>
        <a:p>
          <a:endParaRPr lang="en-US"/>
        </a:p>
      </dgm:t>
    </dgm:pt>
    <dgm:pt modelId="{0F2E87EE-A0C7-4057-8793-768030FAB590}" type="sibTrans" cxnId="{EF5F4D7E-DF80-457F-821F-1ABC986EF6EB}">
      <dgm:prSet/>
      <dgm:spPr/>
      <dgm:t>
        <a:bodyPr/>
        <a:lstStyle/>
        <a:p>
          <a:endParaRPr lang="en-US"/>
        </a:p>
      </dgm:t>
    </dgm:pt>
    <dgm:pt modelId="{414573DB-E454-4DDE-AE57-C745D4D6F190}" type="pres">
      <dgm:prSet presAssocID="{7524B340-4E18-46D3-AB2B-72ED7CEB22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6F55DC-700B-4E95-8C0B-08739A94F34A}" type="pres">
      <dgm:prSet presAssocID="{6FFA8852-30DF-4F47-9D00-F4FD263BD123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9757B-0920-400C-AE24-16692179B71B}" type="pres">
      <dgm:prSet presAssocID="{C861EC7C-66AB-42EA-9498-7488D6A71A65}" presName="space" presStyleCnt="0"/>
      <dgm:spPr/>
    </dgm:pt>
    <dgm:pt modelId="{6399533E-09EC-4D33-89F5-0F064917A596}" type="pres">
      <dgm:prSet presAssocID="{6F269615-A1EE-4777-B717-B351F0AD86EE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C6019-42F6-4CDE-9004-B9BCDFDC2AEA}" type="pres">
      <dgm:prSet presAssocID="{D4C37518-D8FE-4337-AA85-9EA71CE8DB3B}" presName="space" presStyleCnt="0"/>
      <dgm:spPr/>
    </dgm:pt>
    <dgm:pt modelId="{80B0F2E9-52BD-4C7F-A605-65508A8A8977}" type="pres">
      <dgm:prSet presAssocID="{9206DFAA-5A53-40DA-A558-48CD4FE41400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75C16-8A5A-46BD-BEE6-49B21B810848}" type="pres">
      <dgm:prSet presAssocID="{0DC3D0EA-1FD2-4388-8211-B6462DFBFFFC}" presName="space" presStyleCnt="0"/>
      <dgm:spPr/>
    </dgm:pt>
    <dgm:pt modelId="{9B61E3B9-F508-48FB-8C4A-8C40F282854B}" type="pres">
      <dgm:prSet presAssocID="{769540B9-104A-4111-9886-1915E7B24B4E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D4249-25FC-468E-BC57-0666BCAB0DC2}" type="pres">
      <dgm:prSet presAssocID="{C261A380-F2F0-4C28-975B-6D65E4600CCC}" presName="space" presStyleCnt="0"/>
      <dgm:spPr/>
    </dgm:pt>
    <dgm:pt modelId="{58A967A8-7906-41F0-8327-37DAB424DD8B}" type="pres">
      <dgm:prSet presAssocID="{51CA543C-B070-4D77-9987-AD5ACC1E3CA8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93B98-998D-47EE-AD36-C565C3CD683C}" type="pres">
      <dgm:prSet presAssocID="{B2EA7506-FEFF-40CE-BB82-BD6FDC52BC01}" presName="space" presStyleCnt="0"/>
      <dgm:spPr/>
    </dgm:pt>
    <dgm:pt modelId="{F00F3015-9185-4365-BB81-99617914015D}" type="pres">
      <dgm:prSet presAssocID="{BFA327DB-A326-46CF-A60D-D072723118D9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C717A9-E6DE-4861-9118-9750E40D1319}" srcId="{7524B340-4E18-46D3-AB2B-72ED7CEB226A}" destId="{9206DFAA-5A53-40DA-A558-48CD4FE41400}" srcOrd="2" destOrd="0" parTransId="{CC212E61-DC15-4295-B79C-1E3A557D98E5}" sibTransId="{0DC3D0EA-1FD2-4388-8211-B6462DFBFFFC}"/>
    <dgm:cxn modelId="{D3C821E4-E804-4AB0-9D4E-4FB1D9CA01EA}" type="presOf" srcId="{9206DFAA-5A53-40DA-A558-48CD4FE41400}" destId="{80B0F2E9-52BD-4C7F-A605-65508A8A8977}" srcOrd="0" destOrd="0" presId="urn:microsoft.com/office/officeart/2005/8/layout/venn3"/>
    <dgm:cxn modelId="{EF5F4D7E-DF80-457F-821F-1ABC986EF6EB}" srcId="{7524B340-4E18-46D3-AB2B-72ED7CEB226A}" destId="{BFA327DB-A326-46CF-A60D-D072723118D9}" srcOrd="5" destOrd="0" parTransId="{983798F1-90DB-4B79-B453-0E25C96DC09F}" sibTransId="{0F2E87EE-A0C7-4057-8793-768030FAB590}"/>
    <dgm:cxn modelId="{96B8275D-3F6E-4E32-9AF5-6086C13AE431}" type="presOf" srcId="{769540B9-104A-4111-9886-1915E7B24B4E}" destId="{9B61E3B9-F508-48FB-8C4A-8C40F282854B}" srcOrd="0" destOrd="0" presId="urn:microsoft.com/office/officeart/2005/8/layout/venn3"/>
    <dgm:cxn modelId="{C400E2BE-3852-4180-8670-BC316338691E}" type="presOf" srcId="{6F269615-A1EE-4777-B717-B351F0AD86EE}" destId="{6399533E-09EC-4D33-89F5-0F064917A596}" srcOrd="0" destOrd="0" presId="urn:microsoft.com/office/officeart/2005/8/layout/venn3"/>
    <dgm:cxn modelId="{7B41DB6B-37AB-40D7-A030-4F1C36EF1332}" type="presOf" srcId="{BFA327DB-A326-46CF-A60D-D072723118D9}" destId="{F00F3015-9185-4365-BB81-99617914015D}" srcOrd="0" destOrd="0" presId="urn:microsoft.com/office/officeart/2005/8/layout/venn3"/>
    <dgm:cxn modelId="{CAF09D29-51C2-4E15-9EC5-B277A7C7D380}" srcId="{7524B340-4E18-46D3-AB2B-72ED7CEB226A}" destId="{51CA543C-B070-4D77-9987-AD5ACC1E3CA8}" srcOrd="4" destOrd="0" parTransId="{C1459639-6B64-489C-9342-AA1018B79868}" sibTransId="{B2EA7506-FEFF-40CE-BB82-BD6FDC52BC01}"/>
    <dgm:cxn modelId="{1BE11F0D-3419-466B-A6B9-8114ED42F76C}" srcId="{7524B340-4E18-46D3-AB2B-72ED7CEB226A}" destId="{769540B9-104A-4111-9886-1915E7B24B4E}" srcOrd="3" destOrd="0" parTransId="{66319275-EC35-4850-866C-3E9556AFDC4B}" sibTransId="{C261A380-F2F0-4C28-975B-6D65E4600CCC}"/>
    <dgm:cxn modelId="{0788996A-2036-4F06-9B0D-9BB388286C3C}" srcId="{7524B340-4E18-46D3-AB2B-72ED7CEB226A}" destId="{6FFA8852-30DF-4F47-9D00-F4FD263BD123}" srcOrd="0" destOrd="0" parTransId="{36AEC310-5612-4F89-A9B0-40BC5CB49913}" sibTransId="{C861EC7C-66AB-42EA-9498-7488D6A71A65}"/>
    <dgm:cxn modelId="{1C241D26-7026-4062-9540-EF151FC666F3}" srcId="{7524B340-4E18-46D3-AB2B-72ED7CEB226A}" destId="{6F269615-A1EE-4777-B717-B351F0AD86EE}" srcOrd="1" destOrd="0" parTransId="{DAD14BB3-5339-46D3-9ED5-2F6A73B2C437}" sibTransId="{D4C37518-D8FE-4337-AA85-9EA71CE8DB3B}"/>
    <dgm:cxn modelId="{2447CF50-482C-4AE7-89CA-3293C03D12CF}" type="presOf" srcId="{51CA543C-B070-4D77-9987-AD5ACC1E3CA8}" destId="{58A967A8-7906-41F0-8327-37DAB424DD8B}" srcOrd="0" destOrd="0" presId="urn:microsoft.com/office/officeart/2005/8/layout/venn3"/>
    <dgm:cxn modelId="{FB501196-4124-4CC3-8E57-29AF736E1E57}" type="presOf" srcId="{7524B340-4E18-46D3-AB2B-72ED7CEB226A}" destId="{414573DB-E454-4DDE-AE57-C745D4D6F190}" srcOrd="0" destOrd="0" presId="urn:microsoft.com/office/officeart/2005/8/layout/venn3"/>
    <dgm:cxn modelId="{90C0C5BE-9DEB-455F-B743-B4977EA1344D}" type="presOf" srcId="{6FFA8852-30DF-4F47-9D00-F4FD263BD123}" destId="{706F55DC-700B-4E95-8C0B-08739A94F34A}" srcOrd="0" destOrd="0" presId="urn:microsoft.com/office/officeart/2005/8/layout/venn3"/>
    <dgm:cxn modelId="{AFFFD3D1-7CFE-44B0-8E2C-1F7D2E59E526}" type="presParOf" srcId="{414573DB-E454-4DDE-AE57-C745D4D6F190}" destId="{706F55DC-700B-4E95-8C0B-08739A94F34A}" srcOrd="0" destOrd="0" presId="urn:microsoft.com/office/officeart/2005/8/layout/venn3"/>
    <dgm:cxn modelId="{64F43B9D-AAB8-4C16-8C54-5E5B13603C14}" type="presParOf" srcId="{414573DB-E454-4DDE-AE57-C745D4D6F190}" destId="{42C9757B-0920-400C-AE24-16692179B71B}" srcOrd="1" destOrd="0" presId="urn:microsoft.com/office/officeart/2005/8/layout/venn3"/>
    <dgm:cxn modelId="{2234D8A0-5CD9-47D8-AE60-71E5ED34C6A9}" type="presParOf" srcId="{414573DB-E454-4DDE-AE57-C745D4D6F190}" destId="{6399533E-09EC-4D33-89F5-0F064917A596}" srcOrd="2" destOrd="0" presId="urn:microsoft.com/office/officeart/2005/8/layout/venn3"/>
    <dgm:cxn modelId="{EA786A5B-9611-4E39-8858-F1B9CCC2512A}" type="presParOf" srcId="{414573DB-E454-4DDE-AE57-C745D4D6F190}" destId="{4D8C6019-42F6-4CDE-9004-B9BCDFDC2AEA}" srcOrd="3" destOrd="0" presId="urn:microsoft.com/office/officeart/2005/8/layout/venn3"/>
    <dgm:cxn modelId="{E5D0FF9A-5460-42DD-932D-C0F5ED45AA4D}" type="presParOf" srcId="{414573DB-E454-4DDE-AE57-C745D4D6F190}" destId="{80B0F2E9-52BD-4C7F-A605-65508A8A8977}" srcOrd="4" destOrd="0" presId="urn:microsoft.com/office/officeart/2005/8/layout/venn3"/>
    <dgm:cxn modelId="{944DBAE4-4BAE-40E2-95E7-787A9A17585E}" type="presParOf" srcId="{414573DB-E454-4DDE-AE57-C745D4D6F190}" destId="{BFA75C16-8A5A-46BD-BEE6-49B21B810848}" srcOrd="5" destOrd="0" presId="urn:microsoft.com/office/officeart/2005/8/layout/venn3"/>
    <dgm:cxn modelId="{5D29FDA4-41D6-4D53-A034-984F6E9B234D}" type="presParOf" srcId="{414573DB-E454-4DDE-AE57-C745D4D6F190}" destId="{9B61E3B9-F508-48FB-8C4A-8C40F282854B}" srcOrd="6" destOrd="0" presId="urn:microsoft.com/office/officeart/2005/8/layout/venn3"/>
    <dgm:cxn modelId="{6109A06D-69B9-4DE0-9DF2-8DF19A2BB347}" type="presParOf" srcId="{414573DB-E454-4DDE-AE57-C745D4D6F190}" destId="{F02D4249-25FC-468E-BC57-0666BCAB0DC2}" srcOrd="7" destOrd="0" presId="urn:microsoft.com/office/officeart/2005/8/layout/venn3"/>
    <dgm:cxn modelId="{FB19EB7D-A46D-42CB-ADD7-C47CC0F9383A}" type="presParOf" srcId="{414573DB-E454-4DDE-AE57-C745D4D6F190}" destId="{58A967A8-7906-41F0-8327-37DAB424DD8B}" srcOrd="8" destOrd="0" presId="urn:microsoft.com/office/officeart/2005/8/layout/venn3"/>
    <dgm:cxn modelId="{F6946DC0-B8AF-401A-A692-F5F93482859D}" type="presParOf" srcId="{414573DB-E454-4DDE-AE57-C745D4D6F190}" destId="{79F93B98-998D-47EE-AD36-C565C3CD683C}" srcOrd="9" destOrd="0" presId="urn:microsoft.com/office/officeart/2005/8/layout/venn3"/>
    <dgm:cxn modelId="{A4974939-D7BC-4615-82BB-3F5D92D177B9}" type="presParOf" srcId="{414573DB-E454-4DDE-AE57-C745D4D6F190}" destId="{F00F3015-9185-4365-BB81-99617914015D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3D163-CAE1-41EF-BB75-FCA9EEC19DD6}" type="doc">
      <dgm:prSet loTypeId="urn:microsoft.com/office/officeart/2005/8/layout/chevron2" loCatId="list" qsTypeId="urn:microsoft.com/office/officeart/2005/8/quickstyle/3d1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30AB2D8-A374-4ECA-9ED2-74BD16C3A425}">
      <dgm:prSet/>
      <dgm:spPr/>
      <dgm:t>
        <a:bodyPr/>
        <a:lstStyle/>
        <a:p>
          <a:pPr rtl="0"/>
          <a:r>
            <a:rPr lang="en-US" b="1" i="1" smtClean="0"/>
            <a:t>3  ELEMENTE: </a:t>
          </a:r>
          <a:endParaRPr lang="en-US"/>
        </a:p>
      </dgm:t>
    </dgm:pt>
    <dgm:pt modelId="{181A7A77-30E1-4F26-BF17-A180B1C504B2}" type="parTrans" cxnId="{91DCA35D-AD9A-43CB-95EE-2FF7DB756F12}">
      <dgm:prSet/>
      <dgm:spPr/>
      <dgm:t>
        <a:bodyPr/>
        <a:lstStyle/>
        <a:p>
          <a:endParaRPr lang="en-US"/>
        </a:p>
      </dgm:t>
    </dgm:pt>
    <dgm:pt modelId="{2CF4854C-BF3A-400B-A9FC-C4FF59C7AD3E}" type="sibTrans" cxnId="{91DCA35D-AD9A-43CB-95EE-2FF7DB756F12}">
      <dgm:prSet/>
      <dgm:spPr/>
      <dgm:t>
        <a:bodyPr/>
        <a:lstStyle/>
        <a:p>
          <a:endParaRPr lang="en-US"/>
        </a:p>
      </dgm:t>
    </dgm:pt>
    <dgm:pt modelId="{B61DEB00-65C3-4B14-B4D5-9A1005CB28CF}">
      <dgm:prSet/>
      <dgm:spPr/>
      <dgm:t>
        <a:bodyPr/>
        <a:lstStyle/>
        <a:p>
          <a:pPr rtl="0"/>
          <a:r>
            <a:rPr lang="en-US" b="1" smtClean="0"/>
            <a:t>BASHKIMI INSTITUCIONAL</a:t>
          </a:r>
          <a:endParaRPr lang="en-US"/>
        </a:p>
      </dgm:t>
    </dgm:pt>
    <dgm:pt modelId="{55B23510-DFCE-40B4-A575-5B3DFCCC1E0D}" type="parTrans" cxnId="{AD5EC1AB-9CE2-45F3-922B-EE04F0109FD2}">
      <dgm:prSet/>
      <dgm:spPr/>
      <dgm:t>
        <a:bodyPr/>
        <a:lstStyle/>
        <a:p>
          <a:endParaRPr lang="en-US"/>
        </a:p>
      </dgm:t>
    </dgm:pt>
    <dgm:pt modelId="{C266FD66-B24D-49B0-8F0A-F99BE4B1B2FB}" type="sibTrans" cxnId="{AD5EC1AB-9CE2-45F3-922B-EE04F0109FD2}">
      <dgm:prSet/>
      <dgm:spPr/>
      <dgm:t>
        <a:bodyPr/>
        <a:lstStyle/>
        <a:p>
          <a:endParaRPr lang="en-US"/>
        </a:p>
      </dgm:t>
    </dgm:pt>
    <dgm:pt modelId="{0511B397-B435-475B-B504-C06C94F3088E}">
      <dgm:prSet/>
      <dgm:spPr/>
      <dgm:t>
        <a:bodyPr/>
        <a:lstStyle/>
        <a:p>
          <a:pPr rtl="0"/>
          <a:r>
            <a:rPr lang="en-US" b="1" smtClean="0"/>
            <a:t>ZGJERIMI</a:t>
          </a:r>
          <a:endParaRPr lang="en-US"/>
        </a:p>
      </dgm:t>
    </dgm:pt>
    <dgm:pt modelId="{88EF3268-DCEF-40E8-A506-67FE7817A765}" type="parTrans" cxnId="{BCFF901B-1002-4A67-B3CC-608135856BE7}">
      <dgm:prSet/>
      <dgm:spPr/>
      <dgm:t>
        <a:bodyPr/>
        <a:lstStyle/>
        <a:p>
          <a:endParaRPr lang="en-US"/>
        </a:p>
      </dgm:t>
    </dgm:pt>
    <dgm:pt modelId="{7DD92064-6365-4515-90E8-555F32C8CEC3}" type="sibTrans" cxnId="{BCFF901B-1002-4A67-B3CC-608135856BE7}">
      <dgm:prSet/>
      <dgm:spPr/>
      <dgm:t>
        <a:bodyPr/>
        <a:lstStyle/>
        <a:p>
          <a:endParaRPr lang="en-US"/>
        </a:p>
      </dgm:t>
    </dgm:pt>
    <dgm:pt modelId="{93A103AB-7DA6-4E54-8725-7AD0E7939BF2}">
      <dgm:prSet/>
      <dgm:spPr/>
      <dgm:t>
        <a:bodyPr/>
        <a:lstStyle/>
        <a:p>
          <a:pPr rtl="0"/>
          <a:r>
            <a:rPr lang="en-US" b="1" smtClean="0"/>
            <a:t>DEFICITI  DEMOCRATIK</a:t>
          </a:r>
          <a:endParaRPr lang="en-US"/>
        </a:p>
      </dgm:t>
    </dgm:pt>
    <dgm:pt modelId="{9F3AC275-10C0-4D38-B4B0-2EF9668C7E86}" type="parTrans" cxnId="{BDE4F138-5B04-4F24-8DBF-ACDF03757AB6}">
      <dgm:prSet/>
      <dgm:spPr/>
      <dgm:t>
        <a:bodyPr/>
        <a:lstStyle/>
        <a:p>
          <a:endParaRPr lang="en-US"/>
        </a:p>
      </dgm:t>
    </dgm:pt>
    <dgm:pt modelId="{0130EC03-F1EF-48F8-A11B-F979706D0882}" type="sibTrans" cxnId="{BDE4F138-5B04-4F24-8DBF-ACDF03757AB6}">
      <dgm:prSet/>
      <dgm:spPr/>
      <dgm:t>
        <a:bodyPr/>
        <a:lstStyle/>
        <a:p>
          <a:endParaRPr lang="en-US"/>
        </a:p>
      </dgm:t>
    </dgm:pt>
    <dgm:pt modelId="{CC56358B-A881-494B-8DDF-2533AE5F9052}" type="pres">
      <dgm:prSet presAssocID="{D443D163-CAE1-41EF-BB75-FCA9EEC19DD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A4D7B3-6192-4D7D-BEFC-7C2F76CA53C7}" type="pres">
      <dgm:prSet presAssocID="{130AB2D8-A374-4ECA-9ED2-74BD16C3A425}" presName="composite" presStyleCnt="0"/>
      <dgm:spPr/>
    </dgm:pt>
    <dgm:pt modelId="{CC53C20A-E6EF-4DC2-81C4-4ADE54C36800}" type="pres">
      <dgm:prSet presAssocID="{130AB2D8-A374-4ECA-9ED2-74BD16C3A425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B0264-B322-4F67-83B6-AB859650CACA}" type="pres">
      <dgm:prSet presAssocID="{130AB2D8-A374-4ECA-9ED2-74BD16C3A425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94F76-5D61-46BD-957B-10809C6F4C3A}" type="presOf" srcId="{93A103AB-7DA6-4E54-8725-7AD0E7939BF2}" destId="{B56B0264-B322-4F67-83B6-AB859650CACA}" srcOrd="0" destOrd="2" presId="urn:microsoft.com/office/officeart/2005/8/layout/chevron2"/>
    <dgm:cxn modelId="{4C876B8B-1D33-44B5-9990-FC86FF04E223}" type="presOf" srcId="{D443D163-CAE1-41EF-BB75-FCA9EEC19DD6}" destId="{CC56358B-A881-494B-8DDF-2533AE5F9052}" srcOrd="0" destOrd="0" presId="urn:microsoft.com/office/officeart/2005/8/layout/chevron2"/>
    <dgm:cxn modelId="{1B3DA7E3-056F-4D68-A819-172836008FFB}" type="presOf" srcId="{130AB2D8-A374-4ECA-9ED2-74BD16C3A425}" destId="{CC53C20A-E6EF-4DC2-81C4-4ADE54C36800}" srcOrd="0" destOrd="0" presId="urn:microsoft.com/office/officeart/2005/8/layout/chevron2"/>
    <dgm:cxn modelId="{BDE4F138-5B04-4F24-8DBF-ACDF03757AB6}" srcId="{130AB2D8-A374-4ECA-9ED2-74BD16C3A425}" destId="{93A103AB-7DA6-4E54-8725-7AD0E7939BF2}" srcOrd="2" destOrd="0" parTransId="{9F3AC275-10C0-4D38-B4B0-2EF9668C7E86}" sibTransId="{0130EC03-F1EF-48F8-A11B-F979706D0882}"/>
    <dgm:cxn modelId="{3B2EE308-0F0B-4765-877D-A0D2AB3FEFFD}" type="presOf" srcId="{B61DEB00-65C3-4B14-B4D5-9A1005CB28CF}" destId="{B56B0264-B322-4F67-83B6-AB859650CACA}" srcOrd="0" destOrd="0" presId="urn:microsoft.com/office/officeart/2005/8/layout/chevron2"/>
    <dgm:cxn modelId="{A3737609-92F3-4FDB-A545-BF95C4C36E16}" type="presOf" srcId="{0511B397-B435-475B-B504-C06C94F3088E}" destId="{B56B0264-B322-4F67-83B6-AB859650CACA}" srcOrd="0" destOrd="1" presId="urn:microsoft.com/office/officeart/2005/8/layout/chevron2"/>
    <dgm:cxn modelId="{BCFF901B-1002-4A67-B3CC-608135856BE7}" srcId="{130AB2D8-A374-4ECA-9ED2-74BD16C3A425}" destId="{0511B397-B435-475B-B504-C06C94F3088E}" srcOrd="1" destOrd="0" parTransId="{88EF3268-DCEF-40E8-A506-67FE7817A765}" sibTransId="{7DD92064-6365-4515-90E8-555F32C8CEC3}"/>
    <dgm:cxn modelId="{91DCA35D-AD9A-43CB-95EE-2FF7DB756F12}" srcId="{D443D163-CAE1-41EF-BB75-FCA9EEC19DD6}" destId="{130AB2D8-A374-4ECA-9ED2-74BD16C3A425}" srcOrd="0" destOrd="0" parTransId="{181A7A77-30E1-4F26-BF17-A180B1C504B2}" sibTransId="{2CF4854C-BF3A-400B-A9FC-C4FF59C7AD3E}"/>
    <dgm:cxn modelId="{AD5EC1AB-9CE2-45F3-922B-EE04F0109FD2}" srcId="{130AB2D8-A374-4ECA-9ED2-74BD16C3A425}" destId="{B61DEB00-65C3-4B14-B4D5-9A1005CB28CF}" srcOrd="0" destOrd="0" parTransId="{55B23510-DFCE-40B4-A575-5B3DFCCC1E0D}" sibTransId="{C266FD66-B24D-49B0-8F0A-F99BE4B1B2FB}"/>
    <dgm:cxn modelId="{3083580D-2B02-4859-B17C-A6005D1D29B5}" type="presParOf" srcId="{CC56358B-A881-494B-8DDF-2533AE5F9052}" destId="{DCA4D7B3-6192-4D7D-BEFC-7C2F76CA53C7}" srcOrd="0" destOrd="0" presId="urn:microsoft.com/office/officeart/2005/8/layout/chevron2"/>
    <dgm:cxn modelId="{CB441C9C-6233-4611-9570-005927EC3031}" type="presParOf" srcId="{DCA4D7B3-6192-4D7D-BEFC-7C2F76CA53C7}" destId="{CC53C20A-E6EF-4DC2-81C4-4ADE54C36800}" srcOrd="0" destOrd="0" presId="urn:microsoft.com/office/officeart/2005/8/layout/chevron2"/>
    <dgm:cxn modelId="{6921188B-DFBD-4A63-8F0D-DE04551BA4D8}" type="presParOf" srcId="{DCA4D7B3-6192-4D7D-BEFC-7C2F76CA53C7}" destId="{B56B0264-B322-4F67-83B6-AB859650CA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F55DC-700B-4E95-8C0B-08739A94F34A}">
      <dsp:nvSpPr>
        <dsp:cNvPr id="0" name=""/>
        <dsp:cNvSpPr/>
      </dsp:nvSpPr>
      <dsp:spPr>
        <a:xfrm>
          <a:off x="1072" y="1425972"/>
          <a:ext cx="1756566" cy="175656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6670" tIns="16510" rIns="9667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Franca</a:t>
          </a:r>
          <a:endParaRPr lang="en-US" sz="1300" kern="1200"/>
        </a:p>
      </dsp:txBody>
      <dsp:txXfrm>
        <a:off x="258315" y="1683215"/>
        <a:ext cx="1242080" cy="1242080"/>
      </dsp:txXfrm>
    </dsp:sp>
    <dsp:sp modelId="{6399533E-09EC-4D33-89F5-0F064917A596}">
      <dsp:nvSpPr>
        <dsp:cNvPr id="0" name=""/>
        <dsp:cNvSpPr/>
      </dsp:nvSpPr>
      <dsp:spPr>
        <a:xfrm>
          <a:off x="1406325" y="1425972"/>
          <a:ext cx="1756566" cy="1756566"/>
        </a:xfrm>
        <a:prstGeom prst="ellipse">
          <a:avLst/>
        </a:prstGeom>
        <a:solidFill>
          <a:schemeClr val="accent5">
            <a:alpha val="50000"/>
            <a:hueOff val="651405"/>
            <a:satOff val="2239"/>
            <a:lumOff val="-10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6670" tIns="16510" rIns="9667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Republika Federale e Gjermanisë</a:t>
          </a:r>
          <a:endParaRPr lang="en-US" sz="1300" kern="1200"/>
        </a:p>
      </dsp:txBody>
      <dsp:txXfrm>
        <a:off x="1663568" y="1683215"/>
        <a:ext cx="1242080" cy="1242080"/>
      </dsp:txXfrm>
    </dsp:sp>
    <dsp:sp modelId="{80B0F2E9-52BD-4C7F-A605-65508A8A8977}">
      <dsp:nvSpPr>
        <dsp:cNvPr id="0" name=""/>
        <dsp:cNvSpPr/>
      </dsp:nvSpPr>
      <dsp:spPr>
        <a:xfrm>
          <a:off x="2811578" y="1425972"/>
          <a:ext cx="1756566" cy="1756566"/>
        </a:xfrm>
        <a:prstGeom prst="ellipse">
          <a:avLst/>
        </a:prstGeom>
        <a:solidFill>
          <a:schemeClr val="accent5">
            <a:alpha val="50000"/>
            <a:hueOff val="1302810"/>
            <a:satOff val="4478"/>
            <a:lumOff val="-2149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6670" tIns="16510" rIns="9667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Italia</a:t>
          </a:r>
          <a:endParaRPr lang="en-US" sz="1300" kern="1200"/>
        </a:p>
      </dsp:txBody>
      <dsp:txXfrm>
        <a:off x="3068821" y="1683215"/>
        <a:ext cx="1242080" cy="1242080"/>
      </dsp:txXfrm>
    </dsp:sp>
    <dsp:sp modelId="{9B61E3B9-F508-48FB-8C4A-8C40F282854B}">
      <dsp:nvSpPr>
        <dsp:cNvPr id="0" name=""/>
        <dsp:cNvSpPr/>
      </dsp:nvSpPr>
      <dsp:spPr>
        <a:xfrm>
          <a:off x="4216831" y="1425972"/>
          <a:ext cx="1756566" cy="1756566"/>
        </a:xfrm>
        <a:prstGeom prst="ellipse">
          <a:avLst/>
        </a:prstGeom>
        <a:solidFill>
          <a:schemeClr val="accent5">
            <a:alpha val="50000"/>
            <a:hueOff val="1954216"/>
            <a:satOff val="6718"/>
            <a:lumOff val="-3223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6670" tIns="16510" rIns="9667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Belgjika</a:t>
          </a:r>
          <a:endParaRPr lang="en-US" sz="1300" kern="1200"/>
        </a:p>
      </dsp:txBody>
      <dsp:txXfrm>
        <a:off x="4474074" y="1683215"/>
        <a:ext cx="1242080" cy="1242080"/>
      </dsp:txXfrm>
    </dsp:sp>
    <dsp:sp modelId="{58A967A8-7906-41F0-8327-37DAB424DD8B}">
      <dsp:nvSpPr>
        <dsp:cNvPr id="0" name=""/>
        <dsp:cNvSpPr/>
      </dsp:nvSpPr>
      <dsp:spPr>
        <a:xfrm>
          <a:off x="5622084" y="1425972"/>
          <a:ext cx="1756566" cy="1756566"/>
        </a:xfrm>
        <a:prstGeom prst="ellipse">
          <a:avLst/>
        </a:prstGeom>
        <a:solidFill>
          <a:schemeClr val="accent5">
            <a:alpha val="50000"/>
            <a:hueOff val="2605621"/>
            <a:satOff val="8957"/>
            <a:lumOff val="-4298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6670" tIns="16510" rIns="9667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Luksemburgu</a:t>
          </a:r>
          <a:endParaRPr lang="en-US" sz="1300" kern="1200"/>
        </a:p>
      </dsp:txBody>
      <dsp:txXfrm>
        <a:off x="5879327" y="1683215"/>
        <a:ext cx="1242080" cy="1242080"/>
      </dsp:txXfrm>
    </dsp:sp>
    <dsp:sp modelId="{F00F3015-9185-4365-BB81-99617914015D}">
      <dsp:nvSpPr>
        <dsp:cNvPr id="0" name=""/>
        <dsp:cNvSpPr/>
      </dsp:nvSpPr>
      <dsp:spPr>
        <a:xfrm>
          <a:off x="7027337" y="1425972"/>
          <a:ext cx="1756566" cy="1756566"/>
        </a:xfrm>
        <a:prstGeom prst="ellipse">
          <a:avLst/>
        </a:prstGeom>
        <a:solidFill>
          <a:schemeClr val="accent5">
            <a:alpha val="50000"/>
            <a:hueOff val="3257026"/>
            <a:satOff val="11196"/>
            <a:lumOff val="-53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96670" tIns="16510" rIns="9667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/>
            <a:t>Holanda.</a:t>
          </a:r>
          <a:endParaRPr lang="en-US" sz="1300" kern="1200"/>
        </a:p>
      </dsp:txBody>
      <dsp:txXfrm>
        <a:off x="7284580" y="1683215"/>
        <a:ext cx="1242080" cy="1242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3C20A-E6EF-4DC2-81C4-4ADE54C36800}">
      <dsp:nvSpPr>
        <dsp:cNvPr id="0" name=""/>
        <dsp:cNvSpPr/>
      </dsp:nvSpPr>
      <dsp:spPr>
        <a:xfrm rot="5400000">
          <a:off x="-816292" y="816292"/>
          <a:ext cx="4924425" cy="329184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i="1" kern="1200" smtClean="0"/>
            <a:t>3  ELEMENTE: </a:t>
          </a:r>
          <a:endParaRPr lang="en-US" sz="3900" kern="1200"/>
        </a:p>
      </dsp:txBody>
      <dsp:txXfrm rot="-5400000">
        <a:off x="1" y="1645919"/>
        <a:ext cx="3291840" cy="1632585"/>
      </dsp:txXfrm>
    </dsp:sp>
    <dsp:sp modelId="{B56B0264-B322-4F67-83B6-AB859650CACA}">
      <dsp:nvSpPr>
        <dsp:cNvPr id="0" name=""/>
        <dsp:cNvSpPr/>
      </dsp:nvSpPr>
      <dsp:spPr>
        <a:xfrm rot="5400000">
          <a:off x="4121467" y="-829627"/>
          <a:ext cx="3278504" cy="49377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smtClean="0"/>
            <a:t>BASHKIMI INSTITUCIONAL</a:t>
          </a:r>
          <a:endParaRPr lang="en-US" sz="3700" kern="120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smtClean="0"/>
            <a:t>ZGJERIMI</a:t>
          </a:r>
          <a:endParaRPr lang="en-US" sz="3700" kern="1200"/>
        </a:p>
        <a:p>
          <a:pPr marL="285750" lvl="1" indent="-285750" algn="l" defTabSz="1644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b="1" kern="1200" smtClean="0"/>
            <a:t>DEFICITI  DEMOCRATIK</a:t>
          </a:r>
          <a:endParaRPr lang="en-US" sz="3700" kern="1200"/>
        </a:p>
      </dsp:txBody>
      <dsp:txXfrm rot="-5400000">
        <a:off x="3291840" y="160043"/>
        <a:ext cx="4777717" cy="2958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CB3642-C185-4E0B-A84E-64B097C7DB9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9C4723-A031-4EDB-98FC-EB160CFD0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2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4840B8-80B5-4083-9E74-C2273D35BB44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AEC2782-3CAD-4604-B34C-C6C4EC716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111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1pPr>
            <a:lvl2pPr marL="716563" indent="-275601" defTabSz="89111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2pPr>
            <a:lvl3pPr marL="1102405" indent="-220481" defTabSz="89111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3pPr>
            <a:lvl4pPr marL="1543366" indent="-220481" defTabSz="89111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4pPr>
            <a:lvl5pPr marL="1984328" indent="-220481" defTabSz="891110" eaLnBrk="0" hangingPunct="0">
              <a:defRPr sz="1500">
                <a:solidFill>
                  <a:schemeClr val="tx1"/>
                </a:solidFill>
                <a:latin typeface="Arial" pitchFamily="34" charset="0"/>
              </a:defRPr>
            </a:lvl5pPr>
            <a:lvl6pPr marL="2425290" indent="-220481" algn="r" defTabSz="89111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6pPr>
            <a:lvl7pPr marL="2866252" indent="-220481" algn="r" defTabSz="89111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7pPr>
            <a:lvl8pPr marL="3307214" indent="-220481" algn="r" defTabSz="89111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8pPr>
            <a:lvl9pPr marL="3748175" indent="-220481" algn="r" defTabSz="89111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0F8B84-5B38-4A4A-A0CA-14A33A6C1645}" type="slidenum">
              <a:rPr lang="fr-FR" sz="1100">
                <a:solidFill>
                  <a:prstClr val="black"/>
                </a:solidFill>
              </a:rPr>
              <a:pPr eaLnBrk="1" hangingPunct="1"/>
              <a:t>12</a:t>
            </a:fld>
            <a:endParaRPr lang="fr-FR" sz="110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9398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2551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0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93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57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4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408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408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4279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89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7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8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4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22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7745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7427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55447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356992"/>
            <a:ext cx="7772400" cy="1470025"/>
          </a:xfrm>
        </p:spPr>
        <p:txBody>
          <a:bodyPr/>
          <a:lstStyle/>
          <a:p>
            <a:pPr algn="ctr"/>
            <a:r>
              <a:rPr lang="en-US" sz="4000" i="1" dirty="0" smtClean="0">
                <a:solidFill>
                  <a:srgbClr val="0070C0"/>
                </a:solidFill>
              </a:rPr>
              <a:t>Si u </a:t>
            </a:r>
            <a:r>
              <a:rPr lang="sq-AL" sz="4000" i="1" dirty="0" smtClean="0">
                <a:solidFill>
                  <a:srgbClr val="0070C0"/>
                </a:solidFill>
              </a:rPr>
              <a:t>krijua Bashkimi Europian</a:t>
            </a:r>
            <a:r>
              <a:rPr lang="en-US" sz="4000" i="1" smtClean="0">
                <a:solidFill>
                  <a:srgbClr val="0070C0"/>
                </a:solidFill>
              </a:rPr>
              <a:t>…</a:t>
            </a:r>
            <a:endParaRPr lang="sq-AL" sz="4000" i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25144"/>
            <a:ext cx="1440160" cy="1487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849716"/>
            <a:ext cx="1361182" cy="136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305" y="260648"/>
            <a:ext cx="232410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Themelimi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KEQÇ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423805"/>
              </p:ext>
            </p:extLst>
          </p:nvPr>
        </p:nvGraphicFramePr>
        <p:xfrm>
          <a:off x="179512" y="1844824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 </a:t>
            </a:r>
            <a:r>
              <a:rPr lang="en-US" sz="3600" b="1" kern="0" dirty="0" err="1">
                <a:latin typeface="Arial"/>
              </a:rPr>
              <a:t>Komuniteti</a:t>
            </a:r>
            <a:r>
              <a:rPr lang="en-US" sz="3600" b="1" kern="0" dirty="0">
                <a:latin typeface="Arial"/>
              </a:rPr>
              <a:t> </a:t>
            </a:r>
            <a:r>
              <a:rPr lang="en-US" sz="3600" b="1" kern="0" dirty="0" err="1" smtClean="0">
                <a:latin typeface="Arial"/>
              </a:rPr>
              <a:t>Europian</a:t>
            </a:r>
            <a:r>
              <a:rPr lang="en-US" sz="3600" b="1" kern="0" dirty="0" smtClean="0">
                <a:latin typeface="Arial"/>
              </a:rPr>
              <a:t> 1951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64" y="1844824"/>
            <a:ext cx="5267672" cy="40575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2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feather-foun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5"/>
            <a:ext cx="91440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Kush </a:t>
            </a:r>
            <a:r>
              <a:rPr lang="en-US" sz="2400" dirty="0" err="1" smtClean="0"/>
              <a:t>ishin</a:t>
            </a:r>
            <a:r>
              <a:rPr lang="en-US" sz="2400" dirty="0" smtClean="0"/>
              <a:t>  “</a:t>
            </a:r>
            <a:r>
              <a:rPr lang="en-US" sz="2400" dirty="0" err="1" smtClean="0"/>
              <a:t>etërit</a:t>
            </a:r>
            <a:r>
              <a:rPr lang="en-US" sz="2400" dirty="0" smtClean="0"/>
              <a:t>  e </a:t>
            </a:r>
            <a:r>
              <a:rPr lang="en-US" sz="2400" dirty="0" err="1" smtClean="0"/>
              <a:t>Evropës</a:t>
            </a:r>
            <a:r>
              <a:rPr lang="en-US" sz="2400" dirty="0" smtClean="0"/>
              <a:t>” ?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855788" y="1295400"/>
            <a:ext cx="568801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333399"/>
                </a:solidFill>
              </a:rPr>
              <a:t>Idete</a:t>
            </a:r>
            <a:r>
              <a:rPr lang="en-US" sz="2000" b="1" dirty="0" smtClean="0">
                <a:solidFill>
                  <a:srgbClr val="333399"/>
                </a:solidFill>
              </a:rPr>
              <a:t> e </a:t>
            </a:r>
            <a:r>
              <a:rPr lang="en-US" sz="2000" b="1" dirty="0" err="1" smtClean="0">
                <a:solidFill>
                  <a:srgbClr val="333399"/>
                </a:solidFill>
              </a:rPr>
              <a:t>reja</a:t>
            </a:r>
            <a:r>
              <a:rPr lang="en-US" sz="2000" b="1" dirty="0" smtClean="0">
                <a:solidFill>
                  <a:srgbClr val="333399"/>
                </a:solidFill>
              </a:rPr>
              <a:t>  per </a:t>
            </a:r>
            <a:r>
              <a:rPr lang="en-US" sz="2000" b="1" dirty="0" err="1" smtClean="0">
                <a:solidFill>
                  <a:srgbClr val="333399"/>
                </a:solidFill>
              </a:rPr>
              <a:t>nje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periudhe</a:t>
            </a:r>
            <a:r>
              <a:rPr lang="en-US" sz="2000" b="1" dirty="0" smtClean="0">
                <a:solidFill>
                  <a:srgbClr val="333399"/>
                </a:solidFill>
              </a:rPr>
              <a:t>  </a:t>
            </a:r>
            <a:r>
              <a:rPr lang="en-US" sz="2000" b="1" dirty="0" err="1" smtClean="0">
                <a:solidFill>
                  <a:srgbClr val="333399"/>
                </a:solidFill>
              </a:rPr>
              <a:t>te</a:t>
            </a:r>
            <a:r>
              <a:rPr lang="en-US" sz="2000" b="1" dirty="0" smtClean="0">
                <a:solidFill>
                  <a:srgbClr val="333399"/>
                </a:solidFill>
              </a:rPr>
              <a:t> </a:t>
            </a:r>
            <a:r>
              <a:rPr lang="en-US" sz="2000" b="1" dirty="0" err="1" smtClean="0">
                <a:solidFill>
                  <a:srgbClr val="333399"/>
                </a:solidFill>
              </a:rPr>
              <a:t>gjate</a:t>
            </a:r>
            <a:r>
              <a:rPr lang="en-US" sz="2000" b="1" dirty="0" smtClean="0">
                <a:solidFill>
                  <a:srgbClr val="333399"/>
                </a:solidFill>
              </a:rPr>
              <a:t>  </a:t>
            </a:r>
            <a:r>
              <a:rPr lang="en-US" sz="2000" b="1" dirty="0" err="1" smtClean="0">
                <a:solidFill>
                  <a:srgbClr val="333399"/>
                </a:solidFill>
              </a:rPr>
              <a:t>prosperiteti</a:t>
            </a:r>
            <a:r>
              <a:rPr lang="en-US" sz="2000" b="1" dirty="0" smtClean="0">
                <a:solidFill>
                  <a:srgbClr val="333399"/>
                </a:solidFill>
              </a:rPr>
              <a:t>….</a:t>
            </a:r>
            <a:endParaRPr lang="en-US" sz="2000" b="1" i="1" dirty="0" smtClean="0">
              <a:solidFill>
                <a:srgbClr val="003366"/>
              </a:solidFill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/>
        </p:nvSpPr>
        <p:spPr bwMode="auto">
          <a:xfrm>
            <a:off x="971550" y="3452813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333399"/>
                </a:solidFill>
              </a:rPr>
              <a:t>Konrad Adenauer</a:t>
            </a:r>
          </a:p>
        </p:txBody>
      </p:sp>
      <p:sp>
        <p:nvSpPr>
          <p:cNvPr id="3078" name="Text Box 16"/>
          <p:cNvSpPr txBox="1">
            <a:spLocks noChangeArrowheads="1"/>
          </p:cNvSpPr>
          <p:nvPr/>
        </p:nvSpPr>
        <p:spPr bwMode="auto">
          <a:xfrm>
            <a:off x="971550" y="58451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333399"/>
                </a:solidFill>
              </a:rPr>
              <a:t>Robert Schuman</a:t>
            </a: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3348038" y="46767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333399"/>
                </a:solidFill>
              </a:rPr>
              <a:t>Winston Churchill</a:t>
            </a:r>
          </a:p>
        </p:txBody>
      </p:sp>
      <p:sp>
        <p:nvSpPr>
          <p:cNvPr id="3080" name="Text Box 18"/>
          <p:cNvSpPr txBox="1">
            <a:spLocks noChangeArrowheads="1"/>
          </p:cNvSpPr>
          <p:nvPr/>
        </p:nvSpPr>
        <p:spPr bwMode="auto">
          <a:xfrm>
            <a:off x="5724525" y="3452813"/>
            <a:ext cx="20161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333399"/>
                </a:solidFill>
              </a:rPr>
              <a:t>Alcide De Gasperi</a:t>
            </a:r>
          </a:p>
        </p:txBody>
      </p:sp>
      <p:sp>
        <p:nvSpPr>
          <p:cNvPr id="3081" name="Text Box 19"/>
          <p:cNvSpPr txBox="1">
            <a:spLocks noChangeArrowheads="1"/>
          </p:cNvSpPr>
          <p:nvPr/>
        </p:nvSpPr>
        <p:spPr bwMode="auto">
          <a:xfrm>
            <a:off x="5724525" y="5845175"/>
            <a:ext cx="20161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333399"/>
                </a:solidFill>
              </a:rPr>
              <a:t>Jean Monnet</a:t>
            </a:r>
          </a:p>
        </p:txBody>
      </p:sp>
    </p:spTree>
    <p:extLst>
      <p:ext uri="{BB962C8B-B14F-4D97-AF65-F5344CB8AC3E}">
        <p14:creationId xmlns:p14="http://schemas.microsoft.com/office/powerpoint/2010/main" val="74246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  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924425"/>
          </a:xfrm>
        </p:spPr>
        <p:txBody>
          <a:bodyPr/>
          <a:lstStyle/>
          <a:p>
            <a:pPr marL="0" indent="0" algn="just">
              <a:buNone/>
            </a:pPr>
            <a:r>
              <a:rPr lang="da-DK" sz="2400" dirty="0">
                <a:latin typeface="Times New Roman"/>
                <a:ea typeface="Times New Roman"/>
              </a:rPr>
              <a:t>Por eterit e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Evropes (Adenanauder, Schuman dhe Jean Monnet u perpoqen te realizonin forma bashkepunimi qe te pershkonin tej nivelit nderqeveritar, te realizonin nje njesi me karakter federal nje lloj forme 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                                           </a:t>
            </a:r>
          </a:p>
          <a:p>
            <a:pPr algn="just"/>
            <a:endParaRPr lang="da-DK" sz="2400" dirty="0">
              <a:latin typeface="Constantia" panose="02030602050306030303" pitchFamily="18" charset="0"/>
              <a:ea typeface="Times New Roman"/>
            </a:endParaRPr>
          </a:p>
          <a:p>
            <a:pPr algn="just"/>
            <a:endParaRPr lang="da-DK" sz="2400" dirty="0" smtClean="0">
              <a:latin typeface="Constantia" panose="02030602050306030303" pitchFamily="18" charset="0"/>
              <a:ea typeface="Times New Roman"/>
            </a:endParaRPr>
          </a:p>
          <a:p>
            <a:pPr marL="0" indent="0" algn="just">
              <a:buNone/>
            </a:pPr>
            <a:r>
              <a:rPr lang="da-DK" sz="2400" dirty="0">
                <a:latin typeface="Constantia" panose="02030602050306030303" pitchFamily="18" charset="0"/>
                <a:ea typeface="Times New Roman"/>
              </a:rPr>
              <a:t> 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                        </a:t>
            </a:r>
            <a:r>
              <a:rPr lang="da-DK" sz="2400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/>
              </a:rPr>
              <a:t>“</a:t>
            </a:r>
            <a:r>
              <a:rPr lang="da-DK" sz="2400" dirty="0">
                <a:solidFill>
                  <a:srgbClr val="0070C0"/>
                </a:solidFill>
                <a:latin typeface="Constantia" panose="02030602050306030303" pitchFamily="18" charset="0"/>
                <a:ea typeface="Times New Roman"/>
              </a:rPr>
              <a:t>Shtetet e Bashkuara </a:t>
            </a:r>
            <a:r>
              <a:rPr lang="da-DK" sz="2400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/>
              </a:rPr>
              <a:t>të Evropës</a:t>
            </a:r>
            <a:r>
              <a:rPr lang="da-DK" sz="2400" dirty="0">
                <a:solidFill>
                  <a:srgbClr val="0070C0"/>
                </a:solidFill>
                <a:latin typeface="Constantia" panose="02030602050306030303" pitchFamily="18" charset="0"/>
                <a:ea typeface="Times New Roman"/>
              </a:rPr>
              <a:t>”. </a:t>
            </a:r>
            <a:endParaRPr lang="da-DK" sz="2400" dirty="0" smtClean="0">
              <a:solidFill>
                <a:srgbClr val="0070C0"/>
              </a:solidFill>
              <a:latin typeface="Constantia" panose="02030602050306030303" pitchFamily="18" charset="0"/>
              <a:ea typeface="Times New Roman"/>
            </a:endParaRPr>
          </a:p>
          <a:p>
            <a:pPr algn="just"/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Ne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9 maj 1950 ishte Ministri 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i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jashtem Francez Schuman mbeshtetur ne idene e Monnet deklaroi se nje Evrope e bashkuar ishte themelore per </a:t>
            </a:r>
            <a:r>
              <a:rPr lang="da-DK" sz="2400" dirty="0" smtClean="0">
                <a:latin typeface="Times New Roman"/>
                <a:ea typeface="Times New Roman"/>
              </a:rPr>
              <a:t>paqen </a:t>
            </a:r>
            <a:r>
              <a:rPr lang="da-DK" sz="2400" dirty="0">
                <a:latin typeface="Times New Roman"/>
                <a:ea typeface="Times New Roman"/>
              </a:rPr>
              <a:t>boterore dhe konkretisht ishte zhdukja e armiqesise se vjeter </a:t>
            </a:r>
            <a:r>
              <a:rPr lang="da-DK" sz="2400" dirty="0" smtClean="0">
                <a:latin typeface="Times New Roman"/>
                <a:ea typeface="Times New Roman"/>
              </a:rPr>
              <a:t> midis </a:t>
            </a:r>
            <a:r>
              <a:rPr lang="da-DK" sz="2400" dirty="0">
                <a:latin typeface="Times New Roman"/>
                <a:ea typeface="Times New Roman"/>
              </a:rPr>
              <a:t>Frances dhe Gjermanise. </a:t>
            </a:r>
            <a:endParaRPr lang="en-US" sz="2400" dirty="0"/>
          </a:p>
        </p:txBody>
      </p:sp>
      <p:sp>
        <p:nvSpPr>
          <p:cNvPr id="4" name="Freccia in giù 3"/>
          <p:cNvSpPr/>
          <p:nvPr/>
        </p:nvSpPr>
        <p:spPr bwMode="auto">
          <a:xfrm>
            <a:off x="4365688" y="3376757"/>
            <a:ext cx="484632" cy="6332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33" y="193728"/>
            <a:ext cx="1673342" cy="12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 dirty="0">
                <a:latin typeface="Constantia" panose="02030602050306030303" pitchFamily="18" charset="0"/>
                <a:ea typeface="Times New Roman"/>
              </a:rPr>
              <a:t>Po te krijohej nje organizate si ajo qe parashikonte Schuman, pra qe </a:t>
            </a: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t’i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lejonte dy vendeve pjesemarrese qe te zbulonin shenjat e para te nje evolucioni te tille kjo mundesi e re do </a:t>
            </a: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t’i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jepte Frances nje qetesi te madhe. </a:t>
            </a:r>
            <a:endParaRPr lang="da-DK" sz="2000" dirty="0" smtClean="0">
              <a:latin typeface="Constantia" panose="02030602050306030303" pitchFamily="18" charset="0"/>
              <a:ea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Pikerisht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deklarata e papritur e Schuman ne nje konference shtypi coi ne negocimin e nje Traktati Themelues te Komunitetit Evropian te Qymyrit dhe Celikut (KEQC). </a:t>
            </a:r>
            <a:endParaRPr lang="da-DK" sz="2000" dirty="0" smtClean="0">
              <a:latin typeface="Constantia" panose="02030602050306030303" pitchFamily="18" charset="0"/>
              <a:ea typeface="Times New Roman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Ky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Komunitet hyri ne fuqi ne 25 Korrik 1952 dhe kishte si pale gjashte vende (France, Gjermani, Itali, Belgjike, Holande, Luksemburg).</a:t>
            </a:r>
            <a:endParaRPr lang="en-US" sz="2000" dirty="0">
              <a:latin typeface="Constantia" panose="02030602050306030303" pitchFamily="18" charset="0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Masat</a:t>
            </a:r>
            <a:r>
              <a:rPr lang="en-US" sz="3200" dirty="0" smtClean="0"/>
              <a:t> e </a:t>
            </a:r>
            <a:r>
              <a:rPr lang="en-US" sz="3200" dirty="0" err="1" smtClean="0"/>
              <a:t>marra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2908920"/>
          </a:xfrm>
        </p:spPr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 dirty="0">
                <a:latin typeface="Constantia" panose="02030602050306030303" pitchFamily="18" charset="0"/>
                <a:ea typeface="Times New Roman"/>
              </a:rPr>
              <a:t>Si mase e pare praktike per kete qellim ai propozoi te vihej 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i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gjithe prodhimi franko 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gjerman i qymyrit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dhe 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i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celikut nen kontrollin e nje autoriteti te larte te unifikuar (plani Schuman) ne te cilin mund te benin pjese dhe vendet e tjera evropiane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.</a:t>
            </a:r>
            <a:endParaRPr lang="en-US" sz="2400" dirty="0">
              <a:latin typeface="Constantia" panose="02030602050306030303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62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Masat</a:t>
            </a:r>
            <a:r>
              <a:rPr lang="en-US" sz="3200" dirty="0" smtClean="0"/>
              <a:t> e </a:t>
            </a:r>
            <a:r>
              <a:rPr lang="en-US" sz="3200" dirty="0" err="1" smtClean="0"/>
              <a:t>marra</a:t>
            </a:r>
            <a:r>
              <a:rPr lang="en-US" sz="3200" dirty="0" smtClean="0"/>
              <a:t>? 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1445" y="2204864"/>
            <a:ext cx="8229600" cy="298092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Arsyeja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kryesore pervec qellimit te tregtise dhe te krijimit te ketij bordi ishte dhe detyra per te hequr dore nga pushteti ekzekutiv </a:t>
            </a:r>
            <a:r>
              <a:rPr lang="da-DK" sz="2400" dirty="0" smtClean="0">
                <a:latin typeface="Constantia" panose="02030602050306030303" pitchFamily="18" charset="0"/>
                <a:ea typeface="Times New Roman"/>
              </a:rPr>
              <a:t>i </a:t>
            </a:r>
            <a:r>
              <a:rPr lang="da-DK" sz="2400" dirty="0">
                <a:latin typeface="Constantia" panose="02030602050306030303" pitchFamily="18" charset="0"/>
                <a:ea typeface="Times New Roman"/>
              </a:rPr>
              <a:t>kontrollit te shteteve te vecante dy nga lendet themelore te armatimeve. 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9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deklarata</a:t>
            </a:r>
            <a:r>
              <a:rPr lang="en-US" sz="2400" dirty="0" smtClean="0"/>
              <a:t> e  Schuman , </a:t>
            </a:r>
            <a:r>
              <a:rPr lang="en-US" sz="2400" dirty="0" err="1" smtClean="0"/>
              <a:t>fillon</a:t>
            </a:r>
            <a:r>
              <a:rPr lang="en-US" sz="2400" dirty="0" smtClean="0"/>
              <a:t> 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rruge</a:t>
            </a:r>
            <a:r>
              <a:rPr lang="en-US" sz="2400" dirty="0" smtClean="0"/>
              <a:t>  </a:t>
            </a:r>
            <a:r>
              <a:rPr lang="en-US" sz="2400" dirty="0" err="1" smtClean="0"/>
              <a:t>qe</a:t>
            </a:r>
            <a:r>
              <a:rPr lang="en-US" sz="2400" dirty="0" smtClean="0"/>
              <a:t> </a:t>
            </a:r>
            <a:r>
              <a:rPr lang="en-US" sz="2400" dirty="0" err="1" smtClean="0"/>
              <a:t>realizohet</a:t>
            </a:r>
            <a:r>
              <a:rPr lang="en-US" sz="2400" dirty="0" smtClean="0"/>
              <a:t> </a:t>
            </a:r>
            <a:r>
              <a:rPr lang="en-US" sz="2400" dirty="0" err="1" smtClean="0"/>
              <a:t>gradualisht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Obiektivat</a:t>
            </a:r>
            <a:r>
              <a:rPr lang="en-US" sz="2400" dirty="0" smtClean="0"/>
              <a:t> :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krijojne</a:t>
            </a:r>
            <a:r>
              <a:rPr lang="en-US" sz="2400" dirty="0" smtClean="0"/>
              <a:t>  </a:t>
            </a:r>
            <a:r>
              <a:rPr lang="en-US" sz="2400" dirty="0" err="1" smtClean="0"/>
              <a:t>nje</a:t>
            </a:r>
            <a:r>
              <a:rPr lang="en-US" sz="2400" dirty="0" smtClean="0"/>
              <a:t> </a:t>
            </a:r>
            <a:r>
              <a:rPr lang="en-US" sz="2400" dirty="0" err="1" smtClean="0"/>
              <a:t>qeveri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perbashket</a:t>
            </a:r>
            <a:r>
              <a:rPr lang="en-US" sz="2400" dirty="0" smtClean="0"/>
              <a:t>  </a:t>
            </a:r>
            <a:r>
              <a:rPr lang="en-US" sz="2400" dirty="0" err="1" smtClean="0"/>
              <a:t>qe</a:t>
            </a:r>
            <a:r>
              <a:rPr lang="en-US" sz="2400" dirty="0" smtClean="0"/>
              <a:t> 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rregulloje</a:t>
            </a:r>
            <a:r>
              <a:rPr lang="en-US" sz="2400" dirty="0" smtClean="0"/>
              <a:t>  </a:t>
            </a:r>
            <a:r>
              <a:rPr lang="en-US" sz="2400" dirty="0" err="1" smtClean="0"/>
              <a:t>tranzicionet</a:t>
            </a:r>
            <a:r>
              <a:rPr lang="en-US" sz="2400" dirty="0" smtClean="0"/>
              <a:t>  </a:t>
            </a:r>
            <a:r>
              <a:rPr lang="en-US" sz="2400" dirty="0" err="1" smtClean="0"/>
              <a:t>industriale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6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30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Komuniteti</a:t>
            </a:r>
            <a:r>
              <a:rPr lang="en-US" dirty="0"/>
              <a:t> </a:t>
            </a:r>
            <a:r>
              <a:rPr lang="en-US" dirty="0" err="1"/>
              <a:t>Evropian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Mbrojtjes</a:t>
            </a:r>
            <a:r>
              <a:rPr lang="en-US" dirty="0"/>
              <a:t>,  1952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948" y="2564904"/>
            <a:ext cx="8229600" cy="254888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 err="1" smtClean="0">
                <a:latin typeface="Constantia" panose="02030602050306030303" pitchFamily="18" charset="0"/>
              </a:rPr>
              <a:t>Komuniteti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</a:t>
            </a:r>
            <a:r>
              <a:rPr lang="en-US" sz="2000" dirty="0" err="1" smtClean="0">
                <a:latin typeface="Constantia" panose="02030602050306030303" pitchFamily="18" charset="0"/>
              </a:rPr>
              <a:t>vropian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i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</a:t>
            </a:r>
            <a:r>
              <a:rPr lang="en-US" sz="2000" dirty="0" err="1" smtClean="0">
                <a:latin typeface="Constantia" panose="02030602050306030303" pitchFamily="18" charset="0"/>
              </a:rPr>
              <a:t>brojtjes</a:t>
            </a:r>
            <a:r>
              <a:rPr lang="en-US" sz="2000" dirty="0" smtClean="0">
                <a:latin typeface="Constantia" panose="02030602050306030303" pitchFamily="18" charset="0"/>
              </a:rPr>
              <a:t>,  1952 , me </a:t>
            </a:r>
            <a:r>
              <a:rPr lang="en-US" sz="2000" dirty="0" err="1" smtClean="0">
                <a:latin typeface="Constantia" panose="02030602050306030303" pitchFamily="18" charset="0"/>
              </a:rPr>
              <a:t>qellimin</a:t>
            </a:r>
            <a:r>
              <a:rPr lang="en-US" sz="2000" dirty="0" smtClean="0">
                <a:latin typeface="Constantia" panose="02030602050306030303" pitchFamily="18" charset="0"/>
              </a:rPr>
              <a:t> e </a:t>
            </a:r>
            <a:r>
              <a:rPr lang="en-US" sz="2000" dirty="0" err="1" smtClean="0">
                <a:latin typeface="Constantia" panose="02030602050306030303" pitchFamily="18" charset="0"/>
              </a:rPr>
              <a:t>vetem</a:t>
            </a:r>
            <a:r>
              <a:rPr lang="en-US" sz="2000" dirty="0" smtClean="0">
                <a:latin typeface="Constantia" panose="02030602050306030303" pitchFamily="18" charset="0"/>
              </a:rPr>
              <a:t> e </a:t>
            </a:r>
            <a:r>
              <a:rPr lang="en-US" sz="2000" dirty="0" err="1" smtClean="0">
                <a:latin typeface="Constantia" panose="02030602050306030303" pitchFamily="18" charset="0"/>
              </a:rPr>
              <a:t>fuqizoje</a:t>
            </a:r>
            <a:r>
              <a:rPr lang="en-US" sz="2000" dirty="0" smtClean="0">
                <a:latin typeface="Constantia" panose="02030602050306030303" pitchFamily="18" charset="0"/>
              </a:rPr>
              <a:t>  </a:t>
            </a:r>
            <a:r>
              <a:rPr lang="en-US" sz="2000" dirty="0" err="1" smtClean="0">
                <a:latin typeface="Constantia" panose="02030602050306030303" pitchFamily="18" charset="0"/>
              </a:rPr>
              <a:t>mbrojtjen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ushtarake</a:t>
            </a:r>
            <a:r>
              <a:rPr lang="en-US" sz="2000" dirty="0" smtClean="0">
                <a:latin typeface="Constantia" panose="02030602050306030303" pitchFamily="18" charset="0"/>
              </a:rPr>
              <a:t>. </a:t>
            </a:r>
          </a:p>
          <a:p>
            <a:pPr marL="0" indent="0" algn="just">
              <a:buNone/>
            </a:pPr>
            <a:endParaRPr lang="en-US" sz="200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Constantia" panose="02030602050306030303" pitchFamily="18" charset="0"/>
              </a:rPr>
              <a:t>Per </a:t>
            </a:r>
            <a:r>
              <a:rPr lang="en-US" sz="2000" dirty="0" err="1" smtClean="0">
                <a:latin typeface="Constantia" panose="02030602050306030303" pitchFamily="18" charset="0"/>
              </a:rPr>
              <a:t>organizimin</a:t>
            </a:r>
            <a:r>
              <a:rPr lang="en-US" sz="2000" dirty="0" smtClean="0">
                <a:latin typeface="Constantia" panose="02030602050306030303" pitchFamily="18" charset="0"/>
              </a:rPr>
              <a:t> e </a:t>
            </a:r>
            <a:r>
              <a:rPr lang="en-US" sz="2000" dirty="0" err="1" smtClean="0">
                <a:latin typeface="Constantia" panose="02030602050306030303" pitchFamily="18" charset="0"/>
              </a:rPr>
              <a:t>tij</a:t>
            </a:r>
            <a:r>
              <a:rPr lang="en-US" sz="2000" dirty="0" smtClean="0">
                <a:latin typeface="Constantia" panose="02030602050306030303" pitchFamily="18" charset="0"/>
              </a:rPr>
              <a:t>  </a:t>
            </a:r>
            <a:r>
              <a:rPr lang="en-US" sz="2000" dirty="0" err="1" smtClean="0">
                <a:latin typeface="Constantia" panose="02030602050306030303" pitchFamily="18" charset="0"/>
              </a:rPr>
              <a:t>paraqitet</a:t>
            </a:r>
            <a:r>
              <a:rPr lang="en-US" sz="2000" dirty="0" smtClean="0">
                <a:latin typeface="Constantia" panose="02030602050306030303" pitchFamily="18" charset="0"/>
              </a:rPr>
              <a:t> idea e </a:t>
            </a:r>
            <a:r>
              <a:rPr lang="en-US" sz="2000" dirty="0" err="1" smtClean="0">
                <a:latin typeface="Constantia" panose="02030602050306030303" pitchFamily="18" charset="0"/>
              </a:rPr>
              <a:t>organizimit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te</a:t>
            </a:r>
            <a:r>
              <a:rPr lang="en-US" sz="2000" dirty="0" smtClean="0">
                <a:latin typeface="Constantia" panose="02030602050306030303" pitchFamily="18" charset="0"/>
              </a:rPr>
              <a:t>  KEQC.</a:t>
            </a:r>
          </a:p>
          <a:p>
            <a:pPr marL="0" indent="0" algn="just">
              <a:buNone/>
            </a:pPr>
            <a:endParaRPr lang="en-US" sz="200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Constantia" panose="02030602050306030303" pitchFamily="18" charset="0"/>
              </a:rPr>
              <a:t>K</a:t>
            </a:r>
            <a:r>
              <a:rPr lang="en-US" sz="2000" dirty="0" err="1" smtClean="0">
                <a:latin typeface="Constantia" panose="02030602050306030303" pitchFamily="18" charset="0"/>
              </a:rPr>
              <a:t>y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traktat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nuk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hyn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kurre</a:t>
            </a:r>
            <a:r>
              <a:rPr lang="en-US" sz="2000" dirty="0" smtClean="0">
                <a:latin typeface="Constantia" panose="02030602050306030303" pitchFamily="18" charset="0"/>
              </a:rPr>
              <a:t> ne </a:t>
            </a:r>
            <a:r>
              <a:rPr lang="en-US" sz="2000" dirty="0" err="1" smtClean="0">
                <a:latin typeface="Constantia" panose="02030602050306030303" pitchFamily="18" charset="0"/>
              </a:rPr>
              <a:t>fuqi</a:t>
            </a:r>
            <a:r>
              <a:rPr lang="en-US" sz="2000" dirty="0" smtClean="0">
                <a:latin typeface="Constantia" panose="02030602050306030303" pitchFamily="18" charset="0"/>
              </a:rPr>
              <a:t> , </a:t>
            </a:r>
            <a:r>
              <a:rPr lang="en-US" sz="2000" dirty="0" err="1" smtClean="0">
                <a:latin typeface="Constantia" panose="02030602050306030303" pitchFamily="18" charset="0"/>
              </a:rPr>
              <a:t>pasi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shume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shtete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si</a:t>
            </a:r>
            <a:r>
              <a:rPr lang="en-US" sz="2000" dirty="0" smtClean="0">
                <a:latin typeface="Constantia" panose="02030602050306030303" pitchFamily="18" charset="0"/>
              </a:rPr>
              <a:t> Franca </a:t>
            </a:r>
            <a:r>
              <a:rPr lang="en-US" sz="2000" dirty="0" err="1" smtClean="0">
                <a:latin typeface="Constantia" panose="02030602050306030303" pitchFamily="18" charset="0"/>
              </a:rPr>
              <a:t>firmosin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por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nuk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ratifikojne</a:t>
            </a:r>
            <a:r>
              <a:rPr lang="en-US" sz="2000" dirty="0" smtClean="0">
                <a:latin typeface="Constantia" panose="020306020503060303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dirty="0">
                <a:latin typeface="Constantia" panose="02030602050306030303" pitchFamily="18" charset="0"/>
              </a:rPr>
              <a:t/>
            </a:r>
            <a:br>
              <a:rPr lang="en-US" dirty="0">
                <a:latin typeface="Constantia" panose="02030602050306030303" pitchFamily="18" charset="0"/>
              </a:rPr>
            </a:br>
            <a:endParaRPr lang="en-US" sz="20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1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Historiku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b="0" dirty="0" err="1">
                <a:latin typeface="Constantia" panose="02030602050306030303" pitchFamily="18" charset="0"/>
              </a:rPr>
              <a:t>Analizën</a:t>
            </a:r>
            <a:r>
              <a:rPr lang="en-US" sz="2800" b="0" dirty="0">
                <a:latin typeface="Constantia" panose="02030602050306030303" pitchFamily="18" charset="0"/>
              </a:rPr>
              <a:t> e </a:t>
            </a:r>
            <a:r>
              <a:rPr lang="en-US" sz="2800" b="0" dirty="0" err="1">
                <a:latin typeface="Constantia" panose="02030602050306030303" pitchFamily="18" charset="0"/>
              </a:rPr>
              <a:t>procesit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të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integrimit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evropian</a:t>
            </a:r>
            <a:r>
              <a:rPr lang="en-US" sz="2800" b="0" dirty="0">
                <a:latin typeface="Constantia" panose="02030602050306030303" pitchFamily="18" charset="0"/>
              </a:rPr>
              <a:t> do ta </a:t>
            </a:r>
            <a:r>
              <a:rPr lang="en-US" sz="2800" b="0" dirty="0" err="1">
                <a:latin typeface="Constantia" panose="02030602050306030303" pitchFamily="18" charset="0"/>
              </a:rPr>
              <a:t>fillojmë</a:t>
            </a:r>
            <a:r>
              <a:rPr lang="en-US" sz="2800" b="0" dirty="0">
                <a:latin typeface="Constantia" panose="02030602050306030303" pitchFamily="18" charset="0"/>
              </a:rPr>
              <a:t> me </a:t>
            </a:r>
            <a:r>
              <a:rPr lang="en-US" sz="2800" b="0" dirty="0" err="1">
                <a:latin typeface="Constantia" panose="02030602050306030303" pitchFamily="18" charset="0"/>
              </a:rPr>
              <a:t>Komunitetin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Evropian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për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Qymyrin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dhe</a:t>
            </a:r>
            <a:r>
              <a:rPr lang="en-US" sz="2800" b="0" dirty="0">
                <a:latin typeface="Constantia" panose="02030602050306030303" pitchFamily="18" charset="0"/>
              </a:rPr>
              <a:t> </a:t>
            </a:r>
            <a:r>
              <a:rPr lang="en-US" sz="2800" b="0" dirty="0" err="1">
                <a:latin typeface="Constantia" panose="02030602050306030303" pitchFamily="18" charset="0"/>
              </a:rPr>
              <a:t>Çelikun</a:t>
            </a:r>
            <a:r>
              <a:rPr lang="en-US" sz="2800" b="0" dirty="0">
                <a:latin typeface="Constantia" panose="02030602050306030303" pitchFamily="18" charset="0"/>
              </a:rPr>
              <a:t> (KEQÇ) </a:t>
            </a:r>
            <a:r>
              <a:rPr lang="en-US" sz="2800" b="0" dirty="0" err="1">
                <a:latin typeface="Constantia" panose="02030602050306030303" pitchFamily="18" charset="0"/>
              </a:rPr>
              <a:t>dhe</a:t>
            </a:r>
            <a:r>
              <a:rPr lang="en-US" sz="2800" b="0" dirty="0">
                <a:latin typeface="Constantia" panose="02030602050306030303" pitchFamily="18" charset="0"/>
              </a:rPr>
              <a:t> me </a:t>
            </a:r>
            <a:r>
              <a:rPr lang="en-US" sz="2800" b="0" dirty="0" err="1">
                <a:latin typeface="Constantia" panose="02030602050306030303" pitchFamily="18" charset="0"/>
              </a:rPr>
              <a:t>pyetjen</a:t>
            </a:r>
            <a:r>
              <a:rPr lang="en-US" sz="2800" b="0" dirty="0">
                <a:latin typeface="Constantia" panose="02030602050306030303" pitchFamily="18" charset="0"/>
              </a:rPr>
              <a:t>: </a:t>
            </a:r>
            <a:endParaRPr lang="en-US" sz="2800" b="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2800" b="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800" i="1" dirty="0" err="1" smtClean="0">
                <a:latin typeface="Constantia" panose="02030602050306030303" pitchFamily="18" charset="0"/>
              </a:rPr>
              <a:t>si</a:t>
            </a:r>
            <a:r>
              <a:rPr lang="en-US" sz="2800" i="1" dirty="0" smtClean="0">
                <a:latin typeface="Constantia" panose="02030602050306030303" pitchFamily="18" charset="0"/>
              </a:rPr>
              <a:t> </a:t>
            </a:r>
            <a:r>
              <a:rPr lang="en-US" sz="2800" i="1" dirty="0">
                <a:latin typeface="Constantia" panose="02030602050306030303" pitchFamily="18" charset="0"/>
              </a:rPr>
              <a:t>u </a:t>
            </a:r>
            <a:r>
              <a:rPr lang="en-US" sz="2800" i="1" dirty="0" err="1">
                <a:latin typeface="Constantia" panose="02030602050306030303" pitchFamily="18" charset="0"/>
              </a:rPr>
              <a:t>mbërrit</a:t>
            </a:r>
            <a:r>
              <a:rPr lang="en-US" sz="2800" i="1" dirty="0">
                <a:latin typeface="Constantia" panose="02030602050306030303" pitchFamily="18" charset="0"/>
              </a:rPr>
              <a:t> </a:t>
            </a:r>
            <a:r>
              <a:rPr lang="en-US" sz="2800" i="1" dirty="0" err="1">
                <a:latin typeface="Constantia" panose="02030602050306030303" pitchFamily="18" charset="0"/>
              </a:rPr>
              <a:t>deri</a:t>
            </a:r>
            <a:r>
              <a:rPr lang="en-US" sz="2800" i="1" dirty="0">
                <a:latin typeface="Constantia" panose="02030602050306030303" pitchFamily="18" charset="0"/>
              </a:rPr>
              <a:t> </a:t>
            </a:r>
            <a:r>
              <a:rPr lang="en-US" sz="2800" i="1" dirty="0" err="1" smtClean="0">
                <a:latin typeface="Constantia" panose="02030602050306030303" pitchFamily="18" charset="0"/>
              </a:rPr>
              <a:t>këtu</a:t>
            </a:r>
            <a:r>
              <a:rPr lang="en-US" sz="2800" i="1" dirty="0" smtClean="0">
                <a:latin typeface="Constantia" panose="02030602050306030303" pitchFamily="18" charset="0"/>
              </a:rPr>
              <a:t> 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88005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Nga</a:t>
            </a:r>
            <a:r>
              <a:rPr lang="en-US" dirty="0"/>
              <a:t> KEQÇ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themelimin</a:t>
            </a:r>
            <a:r>
              <a:rPr lang="en-US" dirty="0"/>
              <a:t> e </a:t>
            </a:r>
            <a:r>
              <a:rPr lang="en-US" dirty="0" err="1"/>
              <a:t>Komunitetit</a:t>
            </a:r>
            <a:r>
              <a:rPr lang="en-US" dirty="0"/>
              <a:t> </a:t>
            </a:r>
            <a:r>
              <a:rPr lang="en-US" dirty="0" err="1"/>
              <a:t>Evropian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Ekonominë</a:t>
            </a:r>
            <a:r>
              <a:rPr lang="en-US" dirty="0"/>
              <a:t> (KEE)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000" dirty="0" smtClean="0"/>
          </a:p>
          <a:p>
            <a:pPr algn="just"/>
            <a:r>
              <a:rPr lang="en-US" sz="2000" dirty="0" smtClean="0">
                <a:latin typeface="Constantia" panose="02030602050306030303" pitchFamily="18" charset="0"/>
              </a:rPr>
              <a:t>Pas </a:t>
            </a:r>
            <a:r>
              <a:rPr lang="en-US" sz="2000" dirty="0" err="1">
                <a:latin typeface="Constantia" panose="02030602050306030303" pitchFamily="18" charset="0"/>
              </a:rPr>
              <a:t>dështimit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planeve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ambicioze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themelimin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Komuniteti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Evropian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Mbrojtjen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vitin</a:t>
            </a:r>
            <a:r>
              <a:rPr lang="en-US" sz="2000" dirty="0">
                <a:latin typeface="Constantia" panose="02030602050306030303" pitchFamily="18" charset="0"/>
              </a:rPr>
              <a:t> 1954 – </a:t>
            </a:r>
            <a:r>
              <a:rPr lang="en-US" sz="2000" dirty="0" err="1">
                <a:latin typeface="Constantia" panose="02030602050306030303" pitchFamily="18" charset="0"/>
              </a:rPr>
              <a:t>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lidhur</a:t>
            </a:r>
            <a:r>
              <a:rPr lang="en-US" sz="2000" dirty="0">
                <a:latin typeface="Constantia" panose="02030602050306030303" pitchFamily="18" charset="0"/>
              </a:rPr>
              <a:t> me </a:t>
            </a:r>
            <a:r>
              <a:rPr lang="en-US" sz="2000" dirty="0" err="1">
                <a:latin typeface="Constantia" panose="02030602050306030303" pitchFamily="18" charset="0"/>
              </a:rPr>
              <a:t>këtë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Komuniteti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Evropian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Politik</a:t>
            </a:r>
            <a:r>
              <a:rPr lang="en-US" sz="2000" dirty="0">
                <a:latin typeface="Constantia" panose="02030602050306030303" pitchFamily="18" charset="0"/>
              </a:rPr>
              <a:t> -, </a:t>
            </a:r>
            <a:r>
              <a:rPr lang="en-US" sz="2000" dirty="0" err="1">
                <a:latin typeface="Constantia" panose="02030602050306030303" pitchFamily="18" charset="0"/>
              </a:rPr>
              <a:t>pra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për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bashkëpunim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mbikombëtar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sektor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tejet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politik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ndjeshëm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lindi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pyetja</a:t>
            </a:r>
            <a:r>
              <a:rPr lang="en-US" sz="2000" dirty="0">
                <a:latin typeface="Constantia" panose="02030602050306030303" pitchFamily="18" charset="0"/>
              </a:rPr>
              <a:t> "Po </a:t>
            </a:r>
            <a:r>
              <a:rPr lang="en-US" sz="2000" dirty="0" err="1">
                <a:latin typeface="Constantia" panose="02030602050306030303" pitchFamily="18" charset="0"/>
              </a:rPr>
              <a:t>tani</a:t>
            </a:r>
            <a:r>
              <a:rPr lang="en-US" sz="2000" dirty="0">
                <a:latin typeface="Constantia" panose="02030602050306030303" pitchFamily="18" charset="0"/>
              </a:rPr>
              <a:t>"? 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pPr algn="just"/>
            <a:endParaRPr lang="en-US" sz="2000" dirty="0" smtClean="0">
              <a:latin typeface="Constantia" panose="02030602050306030303" pitchFamily="18" charset="0"/>
            </a:endParaRPr>
          </a:p>
          <a:p>
            <a:pPr algn="just"/>
            <a:r>
              <a:rPr lang="en-US" sz="2000" dirty="0" err="1" smtClean="0">
                <a:latin typeface="Constantia" panose="02030602050306030303" pitchFamily="18" charset="0"/>
              </a:rPr>
              <a:t>Në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këtë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situatë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qeveritë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shteteve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Beneluksit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paraqitën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propozime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hapa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mëtejshëm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integrimi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cilat</a:t>
            </a:r>
            <a:r>
              <a:rPr lang="en-US" sz="2000" dirty="0">
                <a:latin typeface="Constantia" panose="02030602050306030303" pitchFamily="18" charset="0"/>
              </a:rPr>
              <a:t> do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përqendroheshin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tanimë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fushën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ekonomisë</a:t>
            </a:r>
            <a:r>
              <a:rPr lang="en-US" sz="2000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94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&gt;&gt;&gt;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 err="1">
                <a:latin typeface="Constantia" panose="02030602050306030303" pitchFamily="18" charset="0"/>
              </a:rPr>
              <a:t>Propozimet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shteteve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Beneluksit</a:t>
            </a:r>
            <a:r>
              <a:rPr lang="en-US" sz="2000" dirty="0">
                <a:latin typeface="Constantia" panose="02030602050306030303" pitchFamily="18" charset="0"/>
              </a:rPr>
              <a:t> u </a:t>
            </a:r>
            <a:r>
              <a:rPr lang="en-US" sz="2000" dirty="0" err="1">
                <a:latin typeface="Constantia" panose="02030602050306030303" pitchFamily="18" charset="0"/>
              </a:rPr>
              <a:t>diskutuan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nga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Ministrat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Jashtëm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shteteve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anëtare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KEQÇ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latin typeface="Constantia" panose="02030602050306030303" pitchFamily="18" charset="0"/>
              </a:rPr>
              <a:t>Konferencën</a:t>
            </a:r>
            <a:r>
              <a:rPr lang="en-US" sz="2000" i="1" dirty="0">
                <a:latin typeface="Constantia" panose="02030602050306030303" pitchFamily="18" charset="0"/>
              </a:rPr>
              <a:t> e </a:t>
            </a:r>
            <a:r>
              <a:rPr lang="en-US" sz="2000" i="1" dirty="0" err="1">
                <a:latin typeface="Constantia" panose="02030602050306030303" pitchFamily="18" charset="0"/>
              </a:rPr>
              <a:t>Mesinës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mbajtur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mesin</a:t>
            </a:r>
            <a:r>
              <a:rPr lang="en-US" sz="2000" dirty="0">
                <a:latin typeface="Constantia" panose="02030602050306030303" pitchFamily="18" charset="0"/>
              </a:rPr>
              <a:t> e  </a:t>
            </a:r>
            <a:r>
              <a:rPr lang="en-US" sz="2000" dirty="0" err="1">
                <a:latin typeface="Constantia" panose="02030602050306030303" pitchFamily="18" charset="0"/>
              </a:rPr>
              <a:t>vitit</a:t>
            </a:r>
            <a:r>
              <a:rPr lang="en-US" sz="2000" dirty="0">
                <a:latin typeface="Constantia" panose="02030602050306030303" pitchFamily="18" charset="0"/>
              </a:rPr>
              <a:t> 1955, </a:t>
            </a:r>
            <a:r>
              <a:rPr lang="en-US" sz="2000" dirty="0" err="1">
                <a:latin typeface="Constantia" panose="02030602050306030303" pitchFamily="18" charset="0"/>
              </a:rPr>
              <a:t>dhe</a:t>
            </a:r>
            <a:r>
              <a:rPr lang="en-US" sz="2000" dirty="0">
                <a:latin typeface="Constantia" panose="02030602050306030303" pitchFamily="18" charset="0"/>
              </a:rPr>
              <a:t> u </a:t>
            </a:r>
            <a:r>
              <a:rPr lang="en-US" sz="2000" dirty="0" err="1">
                <a:latin typeface="Constantia" panose="02030602050306030303" pitchFamily="18" charset="0"/>
              </a:rPr>
              <a:t>pranuan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mënyrë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shumë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pozitive</a:t>
            </a:r>
            <a:r>
              <a:rPr lang="en-US" sz="2000" dirty="0">
                <a:latin typeface="Constantia" panose="02030602050306030303" pitchFamily="18" charset="0"/>
              </a:rPr>
              <a:t>. 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pPr algn="just"/>
            <a:endParaRPr lang="en-US" sz="2000" dirty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Constantia" panose="02030602050306030303" pitchFamily="18" charset="0"/>
            </a:endParaRPr>
          </a:p>
          <a:p>
            <a:pPr algn="just"/>
            <a:r>
              <a:rPr lang="en-US" sz="2000" dirty="0" err="1" smtClean="0">
                <a:latin typeface="Constantia" panose="02030602050306030303" pitchFamily="18" charset="0"/>
              </a:rPr>
              <a:t>Nën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kryesinë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Ministrit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Jashtëm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belg</a:t>
            </a:r>
            <a:r>
              <a:rPr lang="en-US" sz="2000" dirty="0">
                <a:latin typeface="Constantia" panose="02030602050306030303" pitchFamily="18" charset="0"/>
              </a:rPr>
              <a:t>, Paul-Henri Spaak,  </a:t>
            </a:r>
            <a:r>
              <a:rPr lang="en-US" sz="2000" dirty="0" smtClean="0">
                <a:latin typeface="Constantia" panose="02030602050306030303" pitchFamily="18" charset="0"/>
              </a:rPr>
              <a:t>u </a:t>
            </a:r>
            <a:r>
              <a:rPr lang="en-US" sz="2000" dirty="0" err="1">
                <a:latin typeface="Constantia" panose="02030602050306030303" pitchFamily="18" charset="0"/>
              </a:rPr>
              <a:t>krijua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komision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përbërë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nga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përfaqësues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qeverish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cili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duhej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hartonte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raport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këtë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iniciativë</a:t>
            </a:r>
            <a:r>
              <a:rPr lang="en-US" sz="2000" dirty="0">
                <a:latin typeface="Constantia" panose="02030602050306030303" pitchFamily="18" charset="0"/>
              </a:rPr>
              <a:t> u </a:t>
            </a:r>
            <a:r>
              <a:rPr lang="en-US" sz="2000" dirty="0" err="1">
                <a:latin typeface="Constantia" panose="02030602050306030303" pitchFamily="18" charset="0"/>
              </a:rPr>
              <a:t>ftua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Britania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Madhe</a:t>
            </a:r>
            <a:r>
              <a:rPr lang="en-US" sz="2000" dirty="0">
                <a:latin typeface="Constantia" panose="02030602050306030303" pitchFamily="18" charset="0"/>
              </a:rPr>
              <a:t>, e </a:t>
            </a:r>
            <a:r>
              <a:rPr lang="en-US" sz="2000" dirty="0" err="1">
                <a:latin typeface="Constantia" panose="02030602050306030303" pitchFamily="18" charset="0"/>
              </a:rPr>
              <a:t>cila</a:t>
            </a:r>
            <a:r>
              <a:rPr lang="en-US" sz="2000" dirty="0">
                <a:latin typeface="Constantia" panose="02030602050306030303" pitchFamily="18" charset="0"/>
              </a:rPr>
              <a:t> u </a:t>
            </a:r>
            <a:r>
              <a:rPr lang="en-US" sz="2000" dirty="0" err="1">
                <a:latin typeface="Constantia" panose="02030602050306030303" pitchFamily="18" charset="0"/>
              </a:rPr>
              <a:t>tërhoq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sërish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nëntor</a:t>
            </a:r>
            <a:r>
              <a:rPr lang="en-US" sz="2000" dirty="0">
                <a:latin typeface="Constantia" panose="02030602050306030303" pitchFamily="18" charset="0"/>
              </a:rPr>
              <a:t> 1955, </a:t>
            </a:r>
            <a:r>
              <a:rPr lang="en-US" sz="2000" dirty="0" err="1">
                <a:latin typeface="Constantia" panose="02030602050306030303" pitchFamily="18" charset="0"/>
              </a:rPr>
              <a:t>pasi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gjykimin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saj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krijimi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zone </a:t>
            </a:r>
            <a:r>
              <a:rPr lang="en-US" sz="2000" dirty="0" err="1">
                <a:latin typeface="Constantia" panose="02030602050306030303" pitchFamily="18" charset="0"/>
              </a:rPr>
              <a:t>tregtie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lirë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nuk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kishte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shanse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realizimi</a:t>
            </a:r>
            <a:r>
              <a:rPr lang="en-US" sz="2000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24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Raporti</a:t>
            </a:r>
            <a:r>
              <a:rPr lang="en-US" sz="3200" dirty="0"/>
              <a:t> Spaak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3172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2400" dirty="0" err="1" smtClean="0"/>
              <a:t>paraqitur</a:t>
            </a:r>
            <a:r>
              <a:rPr lang="en-US" sz="2400" dirty="0" smtClean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prill</a:t>
            </a:r>
            <a:r>
              <a:rPr lang="en-US" sz="2400" dirty="0"/>
              <a:t> 1956 </a:t>
            </a:r>
            <a:r>
              <a:rPr lang="en-US" sz="2400" dirty="0" err="1">
                <a:latin typeface="Constantia" panose="02030602050306030303" pitchFamily="18" charset="0"/>
              </a:rPr>
              <a:t>ishte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më</a:t>
            </a:r>
            <a:r>
              <a:rPr lang="en-US" sz="2400" dirty="0">
                <a:latin typeface="Constantia" panose="02030602050306030303" pitchFamily="18" charset="0"/>
              </a:rPr>
              <a:t> pas </a:t>
            </a:r>
            <a:r>
              <a:rPr lang="en-US" sz="2400" dirty="0" err="1">
                <a:latin typeface="Constantia" panose="02030602050306030303" pitchFamily="18" charset="0"/>
              </a:rPr>
              <a:t>baza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për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bisedimet</a:t>
            </a:r>
            <a:r>
              <a:rPr lang="en-US" sz="2400" dirty="0">
                <a:latin typeface="Constantia" panose="02030602050306030303" pitchFamily="18" charset="0"/>
              </a:rPr>
              <a:t>, </a:t>
            </a:r>
            <a:r>
              <a:rPr lang="en-US" sz="2400" dirty="0" err="1">
                <a:latin typeface="Constantia" panose="02030602050306030303" pitchFamily="18" charset="0"/>
              </a:rPr>
              <a:t>që</a:t>
            </a:r>
            <a:r>
              <a:rPr lang="en-US" sz="2400" dirty="0">
                <a:latin typeface="Constantia" panose="02030602050306030303" pitchFamily="18" charset="0"/>
              </a:rPr>
              <a:t> u </a:t>
            </a:r>
            <a:r>
              <a:rPr lang="en-US" sz="2400" dirty="0" err="1">
                <a:latin typeface="Constantia" panose="02030602050306030303" pitchFamily="18" charset="0"/>
              </a:rPr>
              <a:t>zhvilluan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pjesën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tjetër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vitit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dhe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gjatë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cilave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duhej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gjendej</a:t>
            </a:r>
            <a:r>
              <a:rPr lang="en-US" sz="2400" dirty="0">
                <a:latin typeface="Constantia" panose="02030602050306030303" pitchFamily="18" charset="0"/>
              </a:rPr>
              <a:t> me </a:t>
            </a:r>
            <a:r>
              <a:rPr lang="en-US" sz="2400" dirty="0" err="1">
                <a:latin typeface="Constantia" panose="02030602050306030303" pitchFamily="18" charset="0"/>
              </a:rPr>
              <a:t>shumë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përpjekje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një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kompensim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drejtë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interesash</a:t>
            </a:r>
            <a:r>
              <a:rPr lang="en-US" sz="2400" dirty="0">
                <a:latin typeface="Constantia" panose="02030602050306030303" pitchFamily="18" charset="0"/>
              </a:rPr>
              <a:t>, </a:t>
            </a:r>
            <a:r>
              <a:rPr lang="en-US" sz="2400" dirty="0" err="1">
                <a:latin typeface="Constantia" panose="02030602050306030303" pitchFamily="18" charset="0"/>
              </a:rPr>
              <a:t>veçanërisht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mes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Gjermanisë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dhe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Francës</a:t>
            </a:r>
            <a:r>
              <a:rPr lang="en-US" sz="2400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8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>
                <a:latin typeface="Constantia" panose="02030602050306030303" pitchFamily="18" charset="0"/>
              </a:rPr>
              <a:t>Por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përfundim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tyre</a:t>
            </a:r>
            <a:r>
              <a:rPr lang="en-US" sz="2400" dirty="0">
                <a:latin typeface="Constantia" panose="02030602050306030303" pitchFamily="18" charset="0"/>
              </a:rPr>
              <a:t> u </a:t>
            </a:r>
            <a:r>
              <a:rPr lang="en-US" sz="2400" dirty="0" err="1">
                <a:latin typeface="Constantia" panose="02030602050306030303" pitchFamily="18" charset="0"/>
              </a:rPr>
              <a:t>bë</a:t>
            </a:r>
            <a:r>
              <a:rPr lang="en-US" sz="2400" dirty="0">
                <a:latin typeface="Constantia" panose="02030602050306030303" pitchFamily="18" charset="0"/>
              </a:rPr>
              <a:t> e </a:t>
            </a:r>
            <a:r>
              <a:rPr lang="en-US" sz="2400" dirty="0" err="1">
                <a:latin typeface="Constantia" panose="02030602050306030303" pitchFamily="18" charset="0"/>
              </a:rPr>
              <a:t>mundur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bihej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dakord</a:t>
            </a:r>
            <a:r>
              <a:rPr lang="en-US" sz="2400" dirty="0">
                <a:latin typeface="Constantia" panose="02030602050306030303" pitchFamily="18" charset="0"/>
              </a:rPr>
              <a:t>, </a:t>
            </a:r>
            <a:r>
              <a:rPr lang="en-US" sz="2400" dirty="0" err="1">
                <a:latin typeface="Constantia" panose="02030602050306030303" pitchFamily="18" charset="0"/>
              </a:rPr>
              <a:t>dhe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për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pasojë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marrëveshjet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lidhje</a:t>
            </a:r>
            <a:r>
              <a:rPr lang="en-US" sz="2400" dirty="0">
                <a:latin typeface="Constantia" panose="02030602050306030303" pitchFamily="18" charset="0"/>
              </a:rPr>
              <a:t> me </a:t>
            </a:r>
            <a:r>
              <a:rPr lang="en-US" sz="2400" dirty="0" err="1">
                <a:latin typeface="Constantia" panose="02030602050306030303" pitchFamily="18" charset="0"/>
              </a:rPr>
              <a:t>themelimin</a:t>
            </a:r>
            <a:r>
              <a:rPr lang="en-US" sz="2400" dirty="0">
                <a:latin typeface="Constantia" panose="02030602050306030303" pitchFamily="18" charset="0"/>
              </a:rPr>
              <a:t> e </a:t>
            </a:r>
            <a:r>
              <a:rPr lang="en-US" sz="2400" dirty="0" err="1">
                <a:latin typeface="Constantia" panose="02030602050306030303" pitchFamily="18" charset="0"/>
              </a:rPr>
              <a:t>një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Komuniteti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Evropian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për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Ekonominë</a:t>
            </a:r>
            <a:r>
              <a:rPr lang="en-US" sz="2400" dirty="0">
                <a:latin typeface="Constantia" panose="02030602050306030303" pitchFamily="18" charset="0"/>
              </a:rPr>
              <a:t> (KEE)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algn="just"/>
            <a:endParaRPr lang="en-US" sz="2400" dirty="0" smtClean="0">
              <a:latin typeface="Constantia" panose="02030602050306030303" pitchFamily="18" charset="0"/>
            </a:endParaRPr>
          </a:p>
          <a:p>
            <a:pPr algn="just"/>
            <a:r>
              <a:rPr lang="en-US" sz="2400" dirty="0" err="1" smtClean="0">
                <a:latin typeface="Constantia" panose="02030602050306030303" pitchFamily="18" charset="0"/>
              </a:rPr>
              <a:t>si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dhe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një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Komuniteti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Evropian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për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Çështjet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Bërthamore</a:t>
            </a:r>
            <a:r>
              <a:rPr lang="en-US" sz="2400" dirty="0">
                <a:latin typeface="Constantia" panose="02030602050306030303" pitchFamily="18" charset="0"/>
              </a:rPr>
              <a:t> (KEA) u </a:t>
            </a:r>
            <a:r>
              <a:rPr lang="en-US" sz="2400" dirty="0" err="1">
                <a:latin typeface="Constantia" panose="02030602050306030303" pitchFamily="18" charset="0"/>
              </a:rPr>
              <a:t>nënshkruan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në</a:t>
            </a:r>
            <a:r>
              <a:rPr lang="en-US" sz="2400" dirty="0">
                <a:latin typeface="Constantia" panose="02030602050306030303" pitchFamily="18" charset="0"/>
              </a:rPr>
              <a:t> 25 mars 1957 </a:t>
            </a:r>
            <a:r>
              <a:rPr lang="en-US" sz="2400" dirty="0" err="1">
                <a:latin typeface="Constantia" panose="02030602050306030303" pitchFamily="18" charset="0"/>
              </a:rPr>
              <a:t>në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Romë</a:t>
            </a:r>
            <a:r>
              <a:rPr lang="en-US" sz="2400" dirty="0">
                <a:latin typeface="Constantia" panose="02030602050306030303" pitchFamily="18" charset="0"/>
              </a:rPr>
              <a:t> – </a:t>
            </a:r>
            <a:r>
              <a:rPr lang="en-US" sz="2400" dirty="0" err="1">
                <a:latin typeface="Constantia" panose="02030602050306030303" pitchFamily="18" charset="0"/>
              </a:rPr>
              <a:t>prej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nga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morën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edhe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emërtimin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Traktatet</a:t>
            </a:r>
            <a:r>
              <a:rPr lang="en-US" sz="2400" dirty="0">
                <a:latin typeface="Constantia" panose="02030602050306030303" pitchFamily="18" charset="0"/>
              </a:rPr>
              <a:t> e </a:t>
            </a:r>
            <a:r>
              <a:rPr lang="en-US" sz="2400" dirty="0" err="1">
                <a:latin typeface="Constantia" panose="02030602050306030303" pitchFamily="18" charset="0"/>
              </a:rPr>
              <a:t>Romës</a:t>
            </a:r>
            <a:r>
              <a:rPr lang="en-US" sz="2400" dirty="0">
                <a:latin typeface="Constantia" panose="02030602050306030303" pitchFamily="18" charset="0"/>
              </a:rPr>
              <a:t> — </a:t>
            </a:r>
            <a:r>
              <a:rPr lang="en-US" sz="2400" dirty="0" err="1">
                <a:latin typeface="Constantia" panose="02030602050306030303" pitchFamily="18" charset="0"/>
              </a:rPr>
              <a:t>nga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gjashtë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shtetet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anëtare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të</a:t>
            </a:r>
            <a:r>
              <a:rPr lang="en-US" sz="2400" dirty="0">
                <a:latin typeface="Constantia" panose="02030602050306030303" pitchFamily="18" charset="0"/>
              </a:rPr>
              <a:t> KEQÇ  duke </a:t>
            </a:r>
            <a:r>
              <a:rPr lang="en-US" sz="2400" dirty="0" err="1">
                <a:latin typeface="Constantia" panose="02030602050306030303" pitchFamily="18" charset="0"/>
              </a:rPr>
              <a:t>hyrë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në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fuqi</a:t>
            </a:r>
            <a:r>
              <a:rPr lang="en-US" sz="2400" dirty="0">
                <a:latin typeface="Constantia" panose="02030602050306030303" pitchFamily="18" charset="0"/>
              </a:rPr>
              <a:t> </a:t>
            </a:r>
            <a:r>
              <a:rPr lang="en-US" sz="2400" dirty="0" err="1">
                <a:latin typeface="Constantia" panose="02030602050306030303" pitchFamily="18" charset="0"/>
              </a:rPr>
              <a:t>më</a:t>
            </a:r>
            <a:r>
              <a:rPr lang="en-US" sz="2400" dirty="0">
                <a:latin typeface="Constantia" panose="02030602050306030303" pitchFamily="18" charset="0"/>
              </a:rPr>
              <a:t> 1 </a:t>
            </a:r>
            <a:r>
              <a:rPr lang="en-US" sz="2400" dirty="0" err="1">
                <a:latin typeface="Constantia" panose="02030602050306030303" pitchFamily="18" charset="0"/>
              </a:rPr>
              <a:t>janar</a:t>
            </a:r>
            <a:r>
              <a:rPr lang="en-US" sz="2400" dirty="0">
                <a:latin typeface="Constantia" panose="02030602050306030303" pitchFamily="18" charset="0"/>
              </a:rPr>
              <a:t> 1958.</a:t>
            </a:r>
          </a:p>
        </p:txBody>
      </p:sp>
    </p:spTree>
    <p:extLst>
      <p:ext uri="{BB962C8B-B14F-4D97-AF65-F5344CB8AC3E}">
        <p14:creationId xmlns:p14="http://schemas.microsoft.com/office/powerpoint/2010/main" val="5124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25 mars, 1957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586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/>
              <a:t>Traktati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Romës</a:t>
            </a:r>
            <a:r>
              <a:rPr lang="en-US" sz="2000" dirty="0"/>
              <a:t>, </a:t>
            </a:r>
            <a:r>
              <a:rPr lang="en-US" sz="2000" dirty="0" err="1"/>
              <a:t>një</a:t>
            </a:r>
            <a:r>
              <a:rPr lang="en-US" sz="2000" dirty="0"/>
              <a:t> hap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parë</a:t>
            </a:r>
            <a:r>
              <a:rPr lang="en-US" sz="2000" dirty="0"/>
              <a:t> </a:t>
            </a:r>
            <a:r>
              <a:rPr lang="en-US" sz="2000" dirty="0" err="1"/>
              <a:t>drejt</a:t>
            </a:r>
            <a:r>
              <a:rPr lang="en-US" sz="2000" dirty="0"/>
              <a:t> </a:t>
            </a:r>
            <a:r>
              <a:rPr lang="en-US" sz="2000" dirty="0" err="1"/>
              <a:t>tregut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përbashkët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Gjashtë</a:t>
            </a:r>
            <a:r>
              <a:rPr lang="en-US" sz="2000" dirty="0"/>
              <a:t> </a:t>
            </a:r>
            <a:r>
              <a:rPr lang="en-US" sz="2000" dirty="0" err="1"/>
              <a:t>vendet</a:t>
            </a:r>
            <a:r>
              <a:rPr lang="en-US" sz="2000" dirty="0"/>
              <a:t> e </a:t>
            </a:r>
            <a:r>
              <a:rPr lang="en-US" sz="2000" dirty="0" smtClean="0"/>
              <a:t>KEQC-</a:t>
            </a:r>
            <a:r>
              <a:rPr lang="en-US" sz="2000" dirty="0" err="1" smtClean="0"/>
              <a:t>së</a:t>
            </a:r>
            <a:r>
              <a:rPr lang="en-US" sz="2000" dirty="0" smtClean="0"/>
              <a:t> </a:t>
            </a:r>
            <a:r>
              <a:rPr lang="en-US" sz="2000" dirty="0" err="1"/>
              <a:t>nënshkruajnë</a:t>
            </a:r>
            <a:r>
              <a:rPr lang="en-US" sz="2000" dirty="0"/>
              <a:t> </a:t>
            </a:r>
            <a:r>
              <a:rPr lang="en-US" sz="2000" dirty="0" err="1"/>
              <a:t>Traktatin</a:t>
            </a:r>
            <a:r>
              <a:rPr lang="en-US" sz="2000" dirty="0"/>
              <a:t> e </a:t>
            </a:r>
            <a:r>
              <a:rPr lang="en-US" sz="2000" dirty="0" err="1"/>
              <a:t>Romës</a:t>
            </a:r>
            <a:r>
              <a:rPr lang="en-US" sz="2000" dirty="0"/>
              <a:t> duke </a:t>
            </a:r>
            <a:r>
              <a:rPr lang="en-US" sz="2000" dirty="0" err="1"/>
              <a:t>krijuar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err="1" smtClean="0"/>
              <a:t>Komunitetin</a:t>
            </a:r>
            <a:r>
              <a:rPr lang="en-US" sz="2000" i="1" dirty="0" smtClean="0"/>
              <a:t> </a:t>
            </a:r>
            <a:r>
              <a:rPr lang="en-US" sz="2000" i="1" dirty="0" err="1"/>
              <a:t>Ekonomik</a:t>
            </a:r>
            <a:r>
              <a:rPr lang="en-US" sz="2000" i="1" dirty="0"/>
              <a:t> </a:t>
            </a:r>
            <a:r>
              <a:rPr lang="en-US" sz="2000" i="1" dirty="0" err="1"/>
              <a:t>Evropian</a:t>
            </a:r>
            <a:r>
              <a:rPr lang="en-US" sz="2000" i="1" dirty="0"/>
              <a:t> </a:t>
            </a:r>
            <a:r>
              <a:rPr lang="en-US" sz="2000" i="1" dirty="0" smtClean="0"/>
              <a:t>(KEE) </a:t>
            </a:r>
            <a:endParaRPr lang="en-US" sz="2000" i="1" dirty="0"/>
          </a:p>
          <a:p>
            <a:pPr>
              <a:buFont typeface="Wingdings" pitchFamily="2" charset="2"/>
              <a:buChar char="Ø"/>
            </a:pPr>
            <a:r>
              <a:rPr lang="en-US" sz="2000" i="1" dirty="0" err="1" smtClean="0"/>
              <a:t>Komunitetin</a:t>
            </a:r>
            <a:r>
              <a:rPr lang="en-US" sz="2000" i="1" dirty="0" smtClean="0"/>
              <a:t> </a:t>
            </a:r>
            <a:r>
              <a:rPr lang="en-US" sz="2000" i="1" dirty="0" err="1"/>
              <a:t>Evropian</a:t>
            </a:r>
            <a:r>
              <a:rPr lang="en-US" sz="2000" i="1" dirty="0"/>
              <a:t> </a:t>
            </a:r>
            <a:r>
              <a:rPr lang="en-US" sz="2000" i="1" dirty="0" err="1"/>
              <a:t>të</a:t>
            </a:r>
            <a:r>
              <a:rPr lang="en-US" sz="2000" i="1" dirty="0"/>
              <a:t> </a:t>
            </a:r>
            <a:r>
              <a:rPr lang="en-US" sz="2000" i="1" dirty="0" err="1"/>
              <a:t>Energjisë</a:t>
            </a:r>
            <a:r>
              <a:rPr lang="en-US" sz="2000" i="1" dirty="0"/>
              <a:t> </a:t>
            </a:r>
            <a:r>
              <a:rPr lang="en-US" sz="2000" i="1" dirty="0" err="1"/>
              <a:t>Atomike</a:t>
            </a:r>
            <a:r>
              <a:rPr lang="en-US" sz="2000" i="1" dirty="0"/>
              <a:t> (</a:t>
            </a:r>
            <a:r>
              <a:rPr lang="en-US" sz="2000" i="1" dirty="0" err="1"/>
              <a:t>Euratom</a:t>
            </a:r>
            <a:r>
              <a:rPr lang="en-US" sz="2000" i="1" dirty="0" smtClean="0"/>
              <a:t>).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KEE </a:t>
            </a:r>
            <a:r>
              <a:rPr lang="en-US" sz="2000" dirty="0" err="1"/>
              <a:t>synon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krijojë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treg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përbashkët</a:t>
            </a:r>
            <a:r>
              <a:rPr lang="en-US" sz="2000" dirty="0"/>
              <a:t>,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bashkim</a:t>
            </a:r>
            <a:r>
              <a:rPr lang="en-US" sz="2000" dirty="0"/>
              <a:t> </a:t>
            </a:r>
            <a:r>
              <a:rPr lang="en-US" sz="2000" dirty="0" err="1"/>
              <a:t>doganash</a:t>
            </a:r>
            <a:r>
              <a:rPr lang="en-US" sz="2000" dirty="0"/>
              <a:t>, plus </a:t>
            </a:r>
            <a:r>
              <a:rPr lang="en-US" sz="2000" dirty="0" err="1"/>
              <a:t>lëvizje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lirë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kapitalit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punës</a:t>
            </a:r>
            <a:r>
              <a:rPr lang="en-US" sz="2000" dirty="0"/>
              <a:t>. 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kënaqur</a:t>
            </a:r>
            <a:r>
              <a:rPr lang="en-US" sz="2000" dirty="0"/>
              <a:t> </a:t>
            </a:r>
            <a:r>
              <a:rPr lang="en-US" sz="2000" dirty="0" err="1"/>
              <a:t>Francën</a:t>
            </a:r>
            <a:r>
              <a:rPr lang="en-US" sz="2000" dirty="0"/>
              <a:t>, </a:t>
            </a:r>
            <a:r>
              <a:rPr lang="en-US" sz="2000" dirty="0" err="1"/>
              <a:t>ai</a:t>
            </a:r>
            <a:r>
              <a:rPr lang="en-US" sz="2000" dirty="0"/>
              <a:t> </a:t>
            </a:r>
            <a:r>
              <a:rPr lang="en-US" sz="2000" dirty="0" err="1"/>
              <a:t>gjithashtu</a:t>
            </a:r>
            <a:r>
              <a:rPr lang="en-US" sz="2000" dirty="0"/>
              <a:t> </a:t>
            </a:r>
            <a:r>
              <a:rPr lang="en-US" sz="2000" dirty="0" err="1"/>
              <a:t>premton</a:t>
            </a:r>
            <a:r>
              <a:rPr lang="en-US" sz="2000" dirty="0"/>
              <a:t> </a:t>
            </a:r>
            <a:r>
              <a:rPr lang="en-US" sz="2000" dirty="0" err="1" smtClean="0"/>
              <a:t>subvencione</a:t>
            </a:r>
            <a:r>
              <a:rPr lang="en-US" sz="2000" dirty="0" smtClean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fermerët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 err="1" smtClean="0"/>
              <a:t>Synimi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Euratom</a:t>
            </a:r>
            <a:r>
              <a:rPr lang="en-US" sz="2000" dirty="0"/>
              <a:t>-it </a:t>
            </a:r>
            <a:r>
              <a:rPr lang="en-US" sz="2000" dirty="0" err="1"/>
              <a:t>është</a:t>
            </a:r>
            <a:r>
              <a:rPr lang="en-US" sz="2000" dirty="0"/>
              <a:t> </a:t>
            </a:r>
            <a:r>
              <a:rPr lang="en-US" sz="2000" dirty="0" err="1"/>
              <a:t>zhvillimi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përbashkët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energjisë</a:t>
            </a:r>
            <a:r>
              <a:rPr lang="en-US" sz="2000" dirty="0"/>
              <a:t> </a:t>
            </a:r>
            <a:r>
              <a:rPr lang="en-US" sz="2000" dirty="0" err="1"/>
              <a:t>bërthamore</a:t>
            </a:r>
            <a:r>
              <a:rPr lang="en-US" sz="2000" dirty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41603"/>
            <a:ext cx="2648322" cy="199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6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1 </a:t>
            </a:r>
            <a:r>
              <a:rPr lang="en-US" sz="2800" dirty="0" err="1"/>
              <a:t>janar</a:t>
            </a:r>
            <a:r>
              <a:rPr lang="en-US" sz="2800" dirty="0"/>
              <a:t>, 1958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KEE- </a:t>
            </a:r>
            <a:r>
              <a:rPr lang="en-US" sz="2000" dirty="0" err="1"/>
              <a:t>fillon</a:t>
            </a:r>
            <a:r>
              <a:rPr lang="en-US" sz="2000" dirty="0"/>
              <a:t> duke </a:t>
            </a:r>
            <a:r>
              <a:rPr lang="en-US" sz="2000" dirty="0" err="1"/>
              <a:t>dominuar</a:t>
            </a:r>
            <a:r>
              <a:rPr lang="en-US" sz="2000" dirty="0"/>
              <a:t> </a:t>
            </a:r>
            <a:r>
              <a:rPr lang="en-US" sz="2000" dirty="0" err="1"/>
              <a:t>komunitetet</a:t>
            </a:r>
            <a:r>
              <a:rPr lang="en-US" sz="2000" dirty="0"/>
              <a:t> e </a:t>
            </a:r>
            <a:r>
              <a:rPr lang="en-US" sz="2000" dirty="0" err="1"/>
              <a:t>tjera</a:t>
            </a:r>
            <a:r>
              <a:rPr lang="en-US" sz="2000" dirty="0"/>
              <a:t> </a:t>
            </a:r>
            <a:r>
              <a:rPr lang="en-US" sz="2000" dirty="0" err="1" smtClean="0"/>
              <a:t>evropiane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KEE - </a:t>
            </a:r>
            <a:r>
              <a:rPr lang="en-US" sz="2000" dirty="0" err="1"/>
              <a:t>fillon</a:t>
            </a:r>
            <a:r>
              <a:rPr lang="en-US" sz="2000" dirty="0"/>
              <a:t> </a:t>
            </a:r>
            <a:r>
              <a:rPr lang="en-US" sz="2000" dirty="0" err="1"/>
              <a:t>punën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shpejt</a:t>
            </a:r>
            <a:r>
              <a:rPr lang="en-US" sz="2000" dirty="0"/>
              <a:t> e </a:t>
            </a:r>
            <a:r>
              <a:rPr lang="en-US" sz="2000" dirty="0" err="1"/>
              <a:t>vendos</a:t>
            </a:r>
            <a:r>
              <a:rPr lang="en-US" sz="2000" dirty="0"/>
              <a:t> </a:t>
            </a:r>
            <a:r>
              <a:rPr lang="en-US" sz="2000" dirty="0" err="1"/>
              <a:t>veten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më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rëndësishmen</a:t>
            </a:r>
            <a:r>
              <a:rPr lang="en-US" sz="2000" dirty="0"/>
              <a:t> e </a:t>
            </a:r>
            <a:r>
              <a:rPr lang="en-US" sz="2000" dirty="0" err="1"/>
              <a:t>komuniteteve</a:t>
            </a:r>
            <a:r>
              <a:rPr lang="en-US" sz="2000" dirty="0"/>
              <a:t> </a:t>
            </a:r>
            <a:r>
              <a:rPr lang="en-US" sz="2000" dirty="0" err="1"/>
              <a:t>evropiane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err="1" smtClean="0"/>
              <a:t>Ajo</a:t>
            </a:r>
            <a:r>
              <a:rPr lang="en-US" sz="2000" dirty="0" smtClean="0"/>
              <a:t> </a:t>
            </a:r>
            <a:r>
              <a:rPr lang="en-US" sz="2000" dirty="0" err="1"/>
              <a:t>ka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komision</a:t>
            </a:r>
            <a:r>
              <a:rPr lang="en-US" sz="2000" dirty="0"/>
              <a:t>,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këshill</a:t>
            </a:r>
            <a:r>
              <a:rPr lang="en-US" sz="2000" dirty="0"/>
              <a:t> </a:t>
            </a:r>
            <a:r>
              <a:rPr lang="en-US" sz="2000" dirty="0" err="1"/>
              <a:t>ministrash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një</a:t>
            </a:r>
            <a:r>
              <a:rPr lang="en-US" sz="2000" dirty="0"/>
              <a:t> </a:t>
            </a:r>
            <a:r>
              <a:rPr lang="en-US" sz="2000" dirty="0" err="1"/>
              <a:t>asamble</a:t>
            </a:r>
            <a:r>
              <a:rPr lang="en-US" sz="2000" dirty="0"/>
              <a:t> </a:t>
            </a:r>
            <a:r>
              <a:rPr lang="en-US" sz="2000" dirty="0" err="1"/>
              <a:t>parlamentare</a:t>
            </a:r>
            <a:r>
              <a:rPr lang="en-US" sz="2000" dirty="0"/>
              <a:t> </a:t>
            </a:r>
            <a:r>
              <a:rPr lang="en-US" sz="2000" dirty="0" err="1"/>
              <a:t>këshilluese</a:t>
            </a:r>
            <a:r>
              <a:rPr lang="en-US" sz="2000" dirty="0"/>
              <a:t>, </a:t>
            </a:r>
            <a:r>
              <a:rPr lang="en-US" sz="2000" dirty="0" err="1"/>
              <a:t>anëtarët</a:t>
            </a:r>
            <a:r>
              <a:rPr lang="en-US" sz="2000" dirty="0"/>
              <a:t> e </a:t>
            </a:r>
            <a:r>
              <a:rPr lang="en-US" sz="2000" dirty="0" err="1"/>
              <a:t>së</a:t>
            </a:r>
            <a:r>
              <a:rPr lang="en-US" sz="2000" dirty="0"/>
              <a:t> </a:t>
            </a:r>
            <a:r>
              <a:rPr lang="en-US" sz="2000" dirty="0" err="1"/>
              <a:t>cilës</a:t>
            </a:r>
            <a:r>
              <a:rPr lang="en-US" sz="2000" dirty="0"/>
              <a:t> </a:t>
            </a:r>
            <a:r>
              <a:rPr lang="en-US" sz="2000" dirty="0" err="1"/>
              <a:t>vijnë</a:t>
            </a:r>
            <a:r>
              <a:rPr lang="en-US" sz="2000" dirty="0"/>
              <a:t> </a:t>
            </a:r>
            <a:r>
              <a:rPr lang="en-US" sz="2000" dirty="0" err="1"/>
              <a:t>nga</a:t>
            </a:r>
            <a:r>
              <a:rPr lang="en-US" sz="2000" dirty="0"/>
              <a:t> </a:t>
            </a:r>
            <a:r>
              <a:rPr lang="en-US" sz="2000" dirty="0" err="1"/>
              <a:t>parlamentet</a:t>
            </a:r>
            <a:r>
              <a:rPr lang="en-US" sz="2000" dirty="0"/>
              <a:t> </a:t>
            </a:r>
            <a:r>
              <a:rPr lang="en-US" sz="2000" dirty="0" err="1"/>
              <a:t>kombëtare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njëjtën</a:t>
            </a:r>
            <a:r>
              <a:rPr lang="en-US" sz="2000" dirty="0"/>
              <a:t> </a:t>
            </a:r>
            <a:r>
              <a:rPr lang="en-US" sz="2000" dirty="0" err="1"/>
              <a:t>kohë</a:t>
            </a:r>
            <a:r>
              <a:rPr lang="en-US" sz="2000" dirty="0"/>
              <a:t> </a:t>
            </a:r>
            <a:r>
              <a:rPr lang="en-US" sz="2000" dirty="0" err="1"/>
              <a:t>krijohet</a:t>
            </a:r>
            <a:r>
              <a:rPr lang="en-US" sz="2000" dirty="0"/>
              <a:t> </a:t>
            </a:r>
            <a:r>
              <a:rPr lang="en-US" sz="2000" dirty="0" err="1"/>
              <a:t>Gjykata</a:t>
            </a:r>
            <a:r>
              <a:rPr lang="en-US" sz="2000" dirty="0"/>
              <a:t> </a:t>
            </a:r>
            <a:r>
              <a:rPr lang="en-US" sz="2000" dirty="0" err="1"/>
              <a:t>Evropiane</a:t>
            </a:r>
            <a:r>
              <a:rPr lang="en-US" sz="2000" dirty="0"/>
              <a:t> e </a:t>
            </a:r>
            <a:r>
              <a:rPr lang="en-US" sz="2000" dirty="0" err="1"/>
              <a:t>Drejtësisë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interpretuar</a:t>
            </a:r>
            <a:r>
              <a:rPr lang="en-US" sz="2000" dirty="0"/>
              <a:t> </a:t>
            </a:r>
            <a:r>
              <a:rPr lang="en-US" sz="2000" dirty="0" err="1"/>
              <a:t>Traktatin</a:t>
            </a:r>
            <a:r>
              <a:rPr lang="en-US" sz="2000" dirty="0"/>
              <a:t> e </a:t>
            </a:r>
            <a:r>
              <a:rPr lang="en-US" sz="2000" dirty="0" err="1"/>
              <a:t>Romës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vendosur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mosmarrëveshjet</a:t>
            </a:r>
            <a:r>
              <a:rPr lang="en-US" sz="2000" dirty="0"/>
              <a:t> </a:t>
            </a:r>
            <a:r>
              <a:rPr lang="en-US" sz="2000" dirty="0" err="1"/>
              <a:t>lidhur</a:t>
            </a:r>
            <a:r>
              <a:rPr lang="en-US" sz="2000" dirty="0"/>
              <a:t> me </a:t>
            </a:r>
            <a:r>
              <a:rPr lang="en-US" sz="2000" dirty="0" err="1"/>
              <a:t>vendimet</a:t>
            </a:r>
            <a:r>
              <a:rPr lang="en-US" sz="2000" dirty="0"/>
              <a:t> e </a:t>
            </a:r>
            <a:r>
              <a:rPr lang="en-US" sz="2000" dirty="0" err="1"/>
              <a:t>Komunitetit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29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Elemente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Traktatit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KEE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2736304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err="1">
                <a:solidFill>
                  <a:srgbClr val="0070C0"/>
                </a:solidFill>
              </a:rPr>
              <a:t>Në</a:t>
            </a:r>
            <a:r>
              <a:rPr lang="en-US" sz="2000" dirty="0">
                <a:solidFill>
                  <a:srgbClr val="0070C0"/>
                </a:solidFill>
              </a:rPr>
              <a:t> plan </a:t>
            </a:r>
            <a:r>
              <a:rPr lang="en-US" sz="2000" dirty="0" err="1">
                <a:solidFill>
                  <a:srgbClr val="0070C0"/>
                </a:solidFill>
              </a:rPr>
              <a:t>të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parë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qëndronte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objektivi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ngritjes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së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një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tregu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të</a:t>
            </a:r>
            <a:r>
              <a:rPr lang="en-US" sz="2000" i="1" dirty="0">
                <a:solidFill>
                  <a:srgbClr val="0070C0"/>
                </a:solidFill>
              </a:rPr>
              <a:t> </a:t>
            </a:r>
            <a:r>
              <a:rPr lang="en-US" sz="2000" i="1" dirty="0" err="1">
                <a:solidFill>
                  <a:srgbClr val="0070C0"/>
                </a:solidFill>
              </a:rPr>
              <a:t>përbashkët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që</a:t>
            </a:r>
            <a:r>
              <a:rPr lang="en-US" sz="2000" dirty="0">
                <a:solidFill>
                  <a:srgbClr val="0070C0"/>
                </a:solidFill>
              </a:rPr>
              <a:t> do </a:t>
            </a:r>
            <a:r>
              <a:rPr lang="en-US" sz="2000" dirty="0" err="1">
                <a:solidFill>
                  <a:srgbClr val="0070C0"/>
                </a:solidFill>
              </a:rPr>
              <a:t>të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thoshte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heqje</a:t>
            </a:r>
            <a:r>
              <a:rPr lang="en-US" sz="2000" dirty="0">
                <a:solidFill>
                  <a:srgbClr val="0070C0"/>
                </a:solidFill>
              </a:rPr>
              <a:t> e </a:t>
            </a:r>
            <a:r>
              <a:rPr lang="en-US" sz="2000" dirty="0" err="1">
                <a:solidFill>
                  <a:srgbClr val="0070C0"/>
                </a:solidFill>
              </a:rPr>
              <a:t>plotë</a:t>
            </a:r>
            <a:r>
              <a:rPr lang="en-US" sz="2000" dirty="0">
                <a:solidFill>
                  <a:srgbClr val="0070C0"/>
                </a:solidFill>
              </a:rPr>
              <a:t> e </a:t>
            </a:r>
            <a:r>
              <a:rPr lang="en-US" sz="2000" dirty="0" err="1">
                <a:solidFill>
                  <a:srgbClr val="0070C0"/>
                </a:solidFill>
              </a:rPr>
              <a:t>kufijve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tregtarë</a:t>
            </a:r>
            <a:r>
              <a:rPr lang="en-US" sz="2000" dirty="0">
                <a:solidFill>
                  <a:srgbClr val="0070C0"/>
                </a:solidFill>
              </a:rPr>
              <a:t> midis </a:t>
            </a:r>
            <a:r>
              <a:rPr lang="en-US" sz="2000" dirty="0" err="1">
                <a:solidFill>
                  <a:srgbClr val="0070C0"/>
                </a:solidFill>
              </a:rPr>
              <a:t>vendeve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pjesëmarrëse</a:t>
            </a:r>
            <a:r>
              <a:rPr lang="en-US" sz="2000" dirty="0">
                <a:solidFill>
                  <a:srgbClr val="0070C0"/>
                </a:solidFill>
              </a:rPr>
              <a:t>, </a:t>
            </a:r>
            <a:r>
              <a:rPr lang="en-US" sz="2000" dirty="0" err="1">
                <a:solidFill>
                  <a:srgbClr val="0070C0"/>
                </a:solidFill>
              </a:rPr>
              <a:t>ku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ndër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tjera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bënin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pjesë</a:t>
            </a:r>
            <a:r>
              <a:rPr lang="en-US" sz="2000" dirty="0">
                <a:solidFill>
                  <a:srgbClr val="0070C0"/>
                </a:solidFill>
              </a:rPr>
              <a:t> – </a:t>
            </a:r>
            <a:r>
              <a:rPr lang="en-US" sz="2000" dirty="0" err="1">
                <a:solidFill>
                  <a:srgbClr val="0070C0"/>
                </a:solidFill>
              </a:rPr>
              <a:t>të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detyrueshme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për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nga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pikëpamja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funksionale</a:t>
            </a:r>
            <a:r>
              <a:rPr lang="en-US" sz="2000" dirty="0">
                <a:solidFill>
                  <a:srgbClr val="0070C0"/>
                </a:solidFill>
              </a:rPr>
              <a:t> – </a:t>
            </a:r>
            <a:r>
              <a:rPr lang="en-US" sz="2000" dirty="0" err="1">
                <a:solidFill>
                  <a:srgbClr val="0070C0"/>
                </a:solidFill>
              </a:rPr>
              <a:t>një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doganë</a:t>
            </a:r>
            <a:r>
              <a:rPr lang="en-US" sz="2000" dirty="0">
                <a:solidFill>
                  <a:srgbClr val="0070C0"/>
                </a:solidFill>
              </a:rPr>
              <a:t> e </a:t>
            </a:r>
            <a:r>
              <a:rPr lang="en-US" sz="2000" dirty="0" err="1">
                <a:solidFill>
                  <a:srgbClr val="0070C0"/>
                </a:solidFill>
              </a:rPr>
              <a:t>jashtme</a:t>
            </a:r>
            <a:r>
              <a:rPr lang="en-US" sz="2000" dirty="0">
                <a:solidFill>
                  <a:srgbClr val="0070C0"/>
                </a:solidFill>
              </a:rPr>
              <a:t> e </a:t>
            </a:r>
            <a:r>
              <a:rPr lang="en-US" sz="2000" dirty="0" err="1">
                <a:solidFill>
                  <a:srgbClr val="0070C0"/>
                </a:solidFill>
              </a:rPr>
              <a:t>përbashkët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si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dhe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një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politikë</a:t>
            </a:r>
            <a:r>
              <a:rPr lang="en-US" sz="2000" dirty="0">
                <a:solidFill>
                  <a:srgbClr val="0070C0"/>
                </a:solidFill>
              </a:rPr>
              <a:t> e </a:t>
            </a:r>
            <a:r>
              <a:rPr lang="en-US" sz="2000" dirty="0" err="1">
                <a:solidFill>
                  <a:srgbClr val="0070C0"/>
                </a:solidFill>
              </a:rPr>
              <a:t>përbashkët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për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tregtinë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  <a:endParaRPr lang="en-US" sz="2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Elemente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Traktatit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KEE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381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>
              <a:solidFill>
                <a:srgbClr val="0070C0"/>
              </a:solidFill>
            </a:endParaRPr>
          </a:p>
          <a:p>
            <a:pPr algn="just"/>
            <a:r>
              <a:rPr lang="en-US" sz="2000" dirty="0" err="1" smtClean="0"/>
              <a:t>Pikërisht</a:t>
            </a:r>
            <a:r>
              <a:rPr lang="en-US" sz="2000" dirty="0" smtClean="0"/>
              <a:t> </a:t>
            </a:r>
            <a:r>
              <a:rPr lang="en-US" sz="2000" dirty="0" err="1"/>
              <a:t>ky</a:t>
            </a:r>
            <a:r>
              <a:rPr lang="en-US" sz="2000" dirty="0"/>
              <a:t> </a:t>
            </a:r>
            <a:r>
              <a:rPr lang="en-US" sz="2000" dirty="0" err="1"/>
              <a:t>ishte</a:t>
            </a:r>
            <a:r>
              <a:rPr lang="en-US" sz="2000" dirty="0"/>
              <a:t> </a:t>
            </a:r>
            <a:r>
              <a:rPr lang="en-US" sz="2000" dirty="0" err="1"/>
              <a:t>edhe</a:t>
            </a:r>
            <a:r>
              <a:rPr lang="en-US" sz="2000" dirty="0"/>
              <a:t> </a:t>
            </a:r>
            <a:r>
              <a:rPr lang="en-US" sz="2000" dirty="0" err="1"/>
              <a:t>objekti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pjesës</a:t>
            </a:r>
            <a:r>
              <a:rPr lang="en-US" sz="2000" dirty="0"/>
              <a:t> </a:t>
            </a:r>
            <a:r>
              <a:rPr lang="en-US" sz="2000" dirty="0" err="1"/>
              <a:t>më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madhe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dispozitave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marrëveshjes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err="1" smtClean="0"/>
              <a:t>Shumë</a:t>
            </a:r>
            <a:r>
              <a:rPr lang="en-US" sz="2000" dirty="0" smtClean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përgjithshme</a:t>
            </a:r>
            <a:r>
              <a:rPr lang="en-US" sz="2000" dirty="0"/>
              <a:t> </a:t>
            </a:r>
            <a:r>
              <a:rPr lang="en-US" sz="2000" dirty="0" err="1"/>
              <a:t>mbetën</a:t>
            </a:r>
            <a:r>
              <a:rPr lang="en-US" sz="2000" dirty="0"/>
              <a:t> </a:t>
            </a:r>
            <a:r>
              <a:rPr lang="en-US" sz="2000" dirty="0" err="1"/>
              <a:t>përkundër</a:t>
            </a:r>
            <a:r>
              <a:rPr lang="en-US" sz="2000" dirty="0"/>
              <a:t> </a:t>
            </a:r>
            <a:r>
              <a:rPr lang="en-US" sz="2000" dirty="0" err="1"/>
              <a:t>kësaj</a:t>
            </a:r>
            <a:r>
              <a:rPr lang="en-US" sz="2000" dirty="0"/>
              <a:t> </a:t>
            </a:r>
            <a:r>
              <a:rPr lang="en-US" sz="2000" dirty="0" err="1"/>
              <a:t>informacionet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udhëzimet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koordinimin</a:t>
            </a:r>
            <a:r>
              <a:rPr lang="en-US" sz="2000" dirty="0"/>
              <a:t> e </a:t>
            </a:r>
            <a:r>
              <a:rPr lang="en-US" sz="2000" dirty="0" err="1"/>
              <a:t>politikës</a:t>
            </a:r>
            <a:r>
              <a:rPr lang="en-US" sz="2000" dirty="0"/>
              <a:t> </a:t>
            </a:r>
            <a:r>
              <a:rPr lang="en-US" sz="2000" dirty="0" err="1"/>
              <a:t>ekonomike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monetare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en-US" sz="2000" dirty="0" err="1"/>
              <a:t>dhe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sektorë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tjerë</a:t>
            </a:r>
            <a:r>
              <a:rPr lang="en-US" sz="2000" dirty="0"/>
              <a:t>, </a:t>
            </a:r>
            <a:r>
              <a:rPr lang="en-US" sz="2000" dirty="0" err="1"/>
              <a:t>sikurse</a:t>
            </a:r>
            <a:r>
              <a:rPr lang="en-US" sz="2000" dirty="0"/>
              <a:t> </a:t>
            </a:r>
            <a:r>
              <a:rPr lang="en-US" sz="2000" dirty="0" err="1"/>
              <a:t>për</a:t>
            </a:r>
            <a:r>
              <a:rPr lang="en-US" sz="2000" dirty="0"/>
              <a:t> </a:t>
            </a:r>
            <a:r>
              <a:rPr lang="en-US" sz="2000" dirty="0" err="1"/>
              <a:t>shembull</a:t>
            </a:r>
            <a:r>
              <a:rPr lang="en-US" sz="2000" dirty="0"/>
              <a:t> </a:t>
            </a:r>
            <a:r>
              <a:rPr lang="en-US" sz="2000" dirty="0" err="1"/>
              <a:t>në</a:t>
            </a:r>
            <a:r>
              <a:rPr lang="en-US" sz="2000" dirty="0"/>
              <a:t> </a:t>
            </a:r>
            <a:r>
              <a:rPr lang="en-US" sz="2000" dirty="0" err="1"/>
              <a:t>politikën</a:t>
            </a:r>
            <a:r>
              <a:rPr lang="en-US" sz="2000" dirty="0"/>
              <a:t> </a:t>
            </a:r>
            <a:r>
              <a:rPr lang="en-US" sz="2000" dirty="0" err="1"/>
              <a:t>agrare</a:t>
            </a:r>
            <a:r>
              <a:rPr lang="en-US" sz="2000" dirty="0"/>
              <a:t>, </a:t>
            </a:r>
            <a:r>
              <a:rPr lang="en-US" sz="2000" dirty="0" err="1"/>
              <a:t>atë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qarkullimit</a:t>
            </a:r>
            <a:r>
              <a:rPr lang="en-US" sz="2000" dirty="0"/>
              <a:t> </a:t>
            </a:r>
            <a:r>
              <a:rPr lang="en-US" sz="2000" dirty="0" err="1"/>
              <a:t>rrugor</a:t>
            </a:r>
            <a:r>
              <a:rPr lang="en-US" sz="2000" dirty="0"/>
              <a:t> </a:t>
            </a:r>
            <a:r>
              <a:rPr lang="en-US" sz="2000" dirty="0" err="1"/>
              <a:t>apo</a:t>
            </a:r>
            <a:r>
              <a:rPr lang="en-US" sz="2000" dirty="0"/>
              <a:t> </a:t>
            </a:r>
            <a:r>
              <a:rPr lang="en-US" sz="2000" dirty="0" err="1"/>
              <a:t>aspekte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caktuara</a:t>
            </a:r>
            <a:r>
              <a:rPr lang="en-US" sz="2000" dirty="0"/>
              <a:t> </a:t>
            </a:r>
            <a:r>
              <a:rPr lang="en-US" sz="2000" dirty="0" err="1"/>
              <a:t>të</a:t>
            </a:r>
            <a:r>
              <a:rPr lang="en-US" sz="2000" dirty="0"/>
              <a:t> </a:t>
            </a:r>
            <a:r>
              <a:rPr lang="en-US" sz="2000" dirty="0" err="1"/>
              <a:t>politikës</a:t>
            </a:r>
            <a:r>
              <a:rPr lang="en-US" sz="2000" dirty="0"/>
              <a:t> </a:t>
            </a:r>
            <a:r>
              <a:rPr lang="en-US" sz="2000" dirty="0" err="1"/>
              <a:t>sociale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6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9244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Constantia" panose="02030602050306030303" pitchFamily="18" charset="0"/>
              </a:rPr>
              <a:t>Pra</a:t>
            </a:r>
            <a:r>
              <a:rPr lang="en-US" sz="1800" dirty="0">
                <a:latin typeface="Constantia" panose="02030602050306030303" pitchFamily="18" charset="0"/>
              </a:rPr>
              <a:t>, </a:t>
            </a:r>
            <a:r>
              <a:rPr lang="en-US" sz="1800" dirty="0" err="1">
                <a:latin typeface="Constantia" panose="02030602050306030303" pitchFamily="18" charset="0"/>
              </a:rPr>
              <a:t>nëse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krahasojmë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Marrëveshjen</a:t>
            </a:r>
            <a:r>
              <a:rPr lang="en-US" sz="1800" dirty="0">
                <a:latin typeface="Constantia" panose="02030602050306030303" pitchFamily="18" charset="0"/>
              </a:rPr>
              <a:t> me </a:t>
            </a:r>
            <a:r>
              <a:rPr lang="en-US" sz="1800" dirty="0" err="1">
                <a:latin typeface="Constantia" panose="02030602050306030303" pitchFamily="18" charset="0"/>
              </a:rPr>
              <a:t>kushtetutën</a:t>
            </a:r>
            <a:r>
              <a:rPr lang="en-US" sz="1800" dirty="0">
                <a:latin typeface="Constantia" panose="02030602050306030303" pitchFamily="18" charset="0"/>
              </a:rPr>
              <a:t> e </a:t>
            </a:r>
            <a:r>
              <a:rPr lang="en-US" sz="1800" dirty="0" err="1">
                <a:latin typeface="Constantia" panose="02030602050306030303" pitchFamily="18" charset="0"/>
              </a:rPr>
              <a:t>një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sistemi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kombëtar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politik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kemi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të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bëjmë</a:t>
            </a:r>
            <a:r>
              <a:rPr lang="en-US" sz="1800" dirty="0">
                <a:latin typeface="Constantia" panose="02030602050306030303" pitchFamily="18" charset="0"/>
              </a:rPr>
              <a:t> me </a:t>
            </a:r>
            <a:r>
              <a:rPr lang="en-US" sz="1800" dirty="0" err="1">
                <a:latin typeface="Constantia" panose="02030602050306030303" pitchFamily="18" charset="0"/>
              </a:rPr>
              <a:t>një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situatë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krejt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ndryshe</a:t>
            </a:r>
            <a:r>
              <a:rPr lang="en-US" sz="1800" dirty="0">
                <a:latin typeface="Constantia" panose="02030602050306030303" pitchFamily="18" charset="0"/>
              </a:rPr>
              <a:t>. </a:t>
            </a:r>
            <a:endParaRPr lang="en-US" sz="180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Constantia" panose="02030602050306030303" pitchFamily="18" charset="0"/>
              </a:rPr>
              <a:t>Ndërsa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në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kushtetutat</a:t>
            </a:r>
            <a:r>
              <a:rPr lang="en-US" sz="1800" dirty="0">
                <a:latin typeface="Constantia" panose="02030602050306030303" pitchFamily="18" charset="0"/>
              </a:rPr>
              <a:t> e </a:t>
            </a:r>
            <a:r>
              <a:rPr lang="en-US" sz="1800" dirty="0" err="1">
                <a:latin typeface="Constantia" panose="02030602050306030303" pitchFamily="18" charset="0"/>
              </a:rPr>
              <a:t>sistemeve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kombëtare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politike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nuk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ka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sqarime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në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lidhje</a:t>
            </a:r>
            <a:r>
              <a:rPr lang="en-US" sz="1800" dirty="0">
                <a:latin typeface="Constantia" panose="02030602050306030303" pitchFamily="18" charset="0"/>
              </a:rPr>
              <a:t> me </a:t>
            </a:r>
            <a:r>
              <a:rPr lang="en-US" sz="1800" dirty="0" err="1">
                <a:latin typeface="Constantia" panose="02030602050306030303" pitchFamily="18" charset="0"/>
              </a:rPr>
              <a:t>politika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apo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sektorë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të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veçantë</a:t>
            </a:r>
            <a:r>
              <a:rPr lang="en-US" sz="1800" dirty="0">
                <a:latin typeface="Constantia" panose="02030602050306030303" pitchFamily="18" charset="0"/>
              </a:rPr>
              <a:t>, </a:t>
            </a:r>
            <a:r>
              <a:rPr lang="en-US" sz="1800" dirty="0" err="1">
                <a:latin typeface="Constantia" panose="02030602050306030303" pitchFamily="18" charset="0"/>
              </a:rPr>
              <a:t>në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Marrëveshjen</a:t>
            </a:r>
            <a:r>
              <a:rPr lang="en-US" sz="1800" dirty="0">
                <a:latin typeface="Constantia" panose="02030602050306030303" pitchFamily="18" charset="0"/>
              </a:rPr>
              <a:t> e KEQÇ </a:t>
            </a:r>
            <a:r>
              <a:rPr lang="en-US" sz="1800" dirty="0" err="1">
                <a:latin typeface="Constantia" panose="02030602050306030303" pitchFamily="18" charset="0"/>
              </a:rPr>
              <a:t>këto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dispozita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përbëjnë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thelbin</a:t>
            </a:r>
            <a:r>
              <a:rPr lang="en-US" sz="1800" dirty="0">
                <a:latin typeface="Constantia" panose="02030602050306030303" pitchFamily="18" charset="0"/>
              </a:rPr>
              <a:t>. </a:t>
            </a:r>
            <a:endParaRPr lang="en-US" sz="180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latin typeface="Constantia" panose="02030602050306030303" pitchFamily="18" charset="0"/>
              </a:rPr>
              <a:t>Natyrisht</a:t>
            </a:r>
            <a:r>
              <a:rPr lang="en-US" sz="1800" dirty="0" smtClean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kjo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Marrëveshje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përmban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edhe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dispozita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klasike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kushtetuese</a:t>
            </a:r>
            <a:r>
              <a:rPr lang="en-US" sz="1800" dirty="0">
                <a:latin typeface="Constantia" panose="02030602050306030303" pitchFamily="18" charset="0"/>
              </a:rPr>
              <a:t>, </a:t>
            </a:r>
            <a:r>
              <a:rPr lang="en-US" sz="1800" dirty="0" err="1">
                <a:latin typeface="Constantia" panose="02030602050306030303" pitchFamily="18" charset="0"/>
              </a:rPr>
              <a:t>dhe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pikërisht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në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ato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pika</a:t>
            </a:r>
            <a:r>
              <a:rPr lang="en-US" sz="1800" dirty="0">
                <a:latin typeface="Constantia" panose="02030602050306030303" pitchFamily="18" charset="0"/>
              </a:rPr>
              <a:t>, </a:t>
            </a:r>
            <a:r>
              <a:rPr lang="en-US" sz="1800" dirty="0" err="1">
                <a:latin typeface="Constantia" panose="02030602050306030303" pitchFamily="18" charset="0"/>
              </a:rPr>
              <a:t>ku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bëhet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fjalë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për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ngritjen</a:t>
            </a:r>
            <a:r>
              <a:rPr lang="en-US" sz="1800" dirty="0">
                <a:latin typeface="Constantia" panose="02030602050306030303" pitchFamily="18" charset="0"/>
              </a:rPr>
              <a:t> e </a:t>
            </a:r>
            <a:r>
              <a:rPr lang="en-US" sz="1800" dirty="0" err="1">
                <a:latin typeface="Constantia" panose="02030602050306030303" pitchFamily="18" charset="0"/>
              </a:rPr>
              <a:t>strukturës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institucionale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të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Komunitetit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të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ri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dhe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për</a:t>
            </a:r>
            <a:r>
              <a:rPr lang="en-US" sz="1800" dirty="0">
                <a:latin typeface="Constantia" panose="02030602050306030303" pitchFamily="18" charset="0"/>
              </a:rPr>
              <a:t> </a:t>
            </a:r>
            <a:r>
              <a:rPr lang="en-US" sz="1800" dirty="0" err="1">
                <a:latin typeface="Constantia" panose="02030602050306030303" pitchFamily="18" charset="0"/>
              </a:rPr>
              <a:t>raportin</a:t>
            </a:r>
            <a:r>
              <a:rPr lang="en-US" sz="1800" dirty="0">
                <a:latin typeface="Constantia" panose="02030602050306030303" pitchFamily="18" charset="0"/>
              </a:rPr>
              <a:t> e </a:t>
            </a:r>
            <a:r>
              <a:rPr lang="en-US" sz="1800" dirty="0" err="1">
                <a:latin typeface="Constantia" panose="02030602050306030303" pitchFamily="18" charset="0"/>
              </a:rPr>
              <a:t>organeve</a:t>
            </a:r>
            <a:r>
              <a:rPr lang="en-US" sz="1800" dirty="0">
                <a:latin typeface="Constantia" panose="02030602050306030303" pitchFamily="18" charset="0"/>
              </a:rPr>
              <a:t> me </a:t>
            </a:r>
            <a:r>
              <a:rPr lang="en-US" sz="1800" dirty="0" err="1">
                <a:latin typeface="Constantia" panose="02030602050306030303" pitchFamily="18" charset="0"/>
              </a:rPr>
              <a:t>njëri-tjetrin</a:t>
            </a:r>
            <a:r>
              <a:rPr lang="en-US" sz="1800" dirty="0">
                <a:latin typeface="Constantia" panose="0203060205030603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73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smtClean="0">
                <a:latin typeface="Constantia" panose="02030602050306030303" pitchFamily="18" charset="0"/>
              </a:rPr>
              <a:t>Si </a:t>
            </a:r>
            <a:r>
              <a:rPr lang="en-US" sz="2000" dirty="0" err="1">
                <a:latin typeface="Constantia" panose="02030602050306030303" pitchFamily="18" charset="0"/>
              </a:rPr>
              <a:t>bazë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strukturimin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kuadrit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institucional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shërbeu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Marrëveshja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</a:t>
            </a:r>
            <a:r>
              <a:rPr lang="en-US" sz="2000" dirty="0">
                <a:latin typeface="Constantia" panose="02030602050306030303" pitchFamily="18" charset="0"/>
              </a:rPr>
              <a:t> KEQÇ, </a:t>
            </a:r>
            <a:r>
              <a:rPr lang="en-US" sz="2000" dirty="0" err="1">
                <a:latin typeface="Constantia" panose="02030602050306030303" pitchFamily="18" charset="0"/>
              </a:rPr>
              <a:t>gjë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që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tregohet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faktin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huazimit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emërtimeve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tre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organeve</a:t>
            </a:r>
            <a:r>
              <a:rPr lang="en-US" sz="2000" dirty="0">
                <a:latin typeface="Constantia" panose="02030602050306030303" pitchFamily="18" charset="0"/>
              </a:rPr>
              <a:t> (</a:t>
            </a:r>
            <a:r>
              <a:rPr lang="en-US" sz="2000" dirty="0" err="1">
                <a:latin typeface="Constantia" panose="02030602050306030303" pitchFamily="18" charset="0"/>
              </a:rPr>
              <a:t>Këshilli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Ministrave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Asambleja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Gjykata</a:t>
            </a:r>
            <a:r>
              <a:rPr lang="en-US" sz="2000" dirty="0">
                <a:latin typeface="Constantia" panose="02030602050306030303" pitchFamily="18" charset="0"/>
              </a:rPr>
              <a:t>). 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en-US" sz="2000" dirty="0" smtClean="0">
              <a:latin typeface="Constantia" panose="02030602050306030303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 smtClean="0">
                <a:latin typeface="Constantia" panose="02030602050306030303" pitchFamily="18" charset="0"/>
              </a:rPr>
              <a:t>Në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>
                <a:latin typeface="Constantia" panose="02030602050306030303" pitchFamily="18" charset="0"/>
              </a:rPr>
              <a:t>vend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Instancës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Lartë</a:t>
            </a:r>
            <a:r>
              <a:rPr lang="en-US" sz="2000" dirty="0">
                <a:latin typeface="Constantia" panose="02030602050306030303" pitchFamily="18" charset="0"/>
              </a:rPr>
              <a:t> u </a:t>
            </a:r>
            <a:r>
              <a:rPr lang="en-US" sz="2000" dirty="0" err="1">
                <a:latin typeface="Constantia" panose="02030602050306030303" pitchFamily="18" charset="0"/>
              </a:rPr>
              <a:t>ngrit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komision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cili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duhej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ishte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iniciatori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politikën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komunitare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zbatimin</a:t>
            </a:r>
            <a:r>
              <a:rPr lang="en-US" sz="2000" dirty="0">
                <a:latin typeface="Constantia" panose="02030602050306030303" pitchFamily="18" charset="0"/>
              </a:rPr>
              <a:t> e </a:t>
            </a:r>
            <a:r>
              <a:rPr lang="en-US" sz="2000" dirty="0" err="1">
                <a:latin typeface="Constantia" panose="02030602050306030303" pitchFamily="18" charset="0"/>
              </a:rPr>
              <a:t>saj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por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që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krahas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kësaj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kishte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disa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kompetenca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tijat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pavarura</a:t>
            </a:r>
            <a:r>
              <a:rPr lang="en-US" sz="2000" dirty="0">
                <a:latin typeface="Constantia" panose="02030602050306030303" pitchFamily="18" charset="0"/>
              </a:rPr>
              <a:t>. </a:t>
            </a:r>
            <a:endParaRPr lang="en-US" sz="20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3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Historiku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err="1" smtClean="0"/>
              <a:t>Një</a:t>
            </a:r>
            <a:r>
              <a:rPr lang="en-US" sz="2000" b="0" dirty="0" smtClean="0"/>
              <a:t> </a:t>
            </a:r>
            <a:r>
              <a:rPr lang="en-US" sz="2000" b="0" dirty="0" err="1"/>
              <a:t>motiv</a:t>
            </a:r>
            <a:r>
              <a:rPr lang="en-US" sz="2000" b="0" dirty="0"/>
              <a:t> </a:t>
            </a:r>
            <a:r>
              <a:rPr lang="en-US" sz="2000" b="0" dirty="0" err="1"/>
              <a:t>tejet</a:t>
            </a:r>
            <a:r>
              <a:rPr lang="en-US" sz="2000" b="0" dirty="0"/>
              <a:t> </a:t>
            </a:r>
            <a:r>
              <a:rPr lang="en-US" sz="2000" b="0" dirty="0" err="1"/>
              <a:t>vendimtar</a:t>
            </a:r>
            <a:r>
              <a:rPr lang="en-US" sz="2000" b="0" dirty="0"/>
              <a:t> </a:t>
            </a:r>
            <a:r>
              <a:rPr lang="en-US" sz="2000" b="0" dirty="0" err="1"/>
              <a:t>ka</a:t>
            </a:r>
            <a:r>
              <a:rPr lang="en-US" sz="2000" b="0" dirty="0"/>
              <a:t> </a:t>
            </a:r>
            <a:r>
              <a:rPr lang="en-US" sz="2000" b="0" dirty="0" err="1"/>
              <a:t>qenë</a:t>
            </a:r>
            <a:r>
              <a:rPr lang="en-US" sz="2000" b="0" dirty="0"/>
              <a:t> pa </a:t>
            </a:r>
            <a:r>
              <a:rPr lang="en-US" sz="2000" b="0" dirty="0" err="1"/>
              <a:t>dyshim</a:t>
            </a:r>
            <a:r>
              <a:rPr lang="en-US" sz="2000" b="0" dirty="0"/>
              <a:t> </a:t>
            </a:r>
            <a:r>
              <a:rPr lang="en-US" sz="2000" b="0" dirty="0" err="1"/>
              <a:t>katastrofa</a:t>
            </a:r>
            <a:r>
              <a:rPr lang="en-US" sz="2000" b="0" dirty="0"/>
              <a:t> e </a:t>
            </a:r>
            <a:r>
              <a:rPr lang="en-US" sz="2000" b="0" dirty="0" err="1"/>
              <a:t>Luftës</a:t>
            </a:r>
            <a:r>
              <a:rPr lang="en-US" sz="2000" b="0" dirty="0"/>
              <a:t> </a:t>
            </a:r>
            <a:r>
              <a:rPr lang="en-US" sz="2000" b="0" dirty="0" err="1"/>
              <a:t>së</a:t>
            </a:r>
            <a:r>
              <a:rPr lang="en-US" sz="2000" b="0" dirty="0"/>
              <a:t> </a:t>
            </a:r>
            <a:r>
              <a:rPr lang="en-US" sz="2000" b="0" dirty="0" err="1"/>
              <a:t>Dytë</a:t>
            </a:r>
            <a:r>
              <a:rPr lang="en-US" sz="2000" b="0" dirty="0"/>
              <a:t> </a:t>
            </a:r>
            <a:r>
              <a:rPr lang="en-US" sz="2000" b="0" dirty="0" err="1"/>
              <a:t>Botërore</a:t>
            </a:r>
            <a:r>
              <a:rPr lang="en-US" sz="2000" b="0" dirty="0"/>
              <a:t>, e </a:t>
            </a:r>
            <a:r>
              <a:rPr lang="en-US" sz="2000" b="0" dirty="0" err="1"/>
              <a:t>cila</a:t>
            </a:r>
            <a:r>
              <a:rPr lang="en-US" sz="2000" b="0" dirty="0"/>
              <a:t> </a:t>
            </a:r>
            <a:r>
              <a:rPr lang="en-US" sz="2000" b="0" dirty="0" err="1"/>
              <a:t>në</a:t>
            </a:r>
            <a:r>
              <a:rPr lang="en-US" sz="2000" b="0" dirty="0"/>
              <a:t> </a:t>
            </a:r>
            <a:r>
              <a:rPr lang="en-US" sz="2000" b="0" dirty="0" err="1"/>
              <a:t>periudhën</a:t>
            </a:r>
            <a:r>
              <a:rPr lang="en-US" sz="2000" b="0" dirty="0"/>
              <a:t> e </a:t>
            </a:r>
            <a:r>
              <a:rPr lang="en-US" sz="2000" b="0" dirty="0" err="1"/>
              <a:t>pasluftës</a:t>
            </a:r>
            <a:r>
              <a:rPr lang="en-US" sz="2000" b="0" dirty="0"/>
              <a:t> </a:t>
            </a:r>
            <a:r>
              <a:rPr lang="en-US" sz="2000" b="0" dirty="0" err="1"/>
              <a:t>çoi</a:t>
            </a:r>
            <a:r>
              <a:rPr lang="en-US" sz="2000" b="0" dirty="0"/>
              <a:t> </a:t>
            </a:r>
            <a:r>
              <a:rPr lang="en-US" sz="2000" b="0" dirty="0" err="1"/>
              <a:t>në</a:t>
            </a:r>
            <a:r>
              <a:rPr lang="en-US" sz="2000" b="0" dirty="0"/>
              <a:t> </a:t>
            </a:r>
            <a:r>
              <a:rPr lang="en-US" sz="2000" b="0" dirty="0" err="1"/>
              <a:t>themelimin</a:t>
            </a:r>
            <a:r>
              <a:rPr lang="en-US" sz="2000" b="0" dirty="0"/>
              <a:t> e </a:t>
            </a:r>
            <a:r>
              <a:rPr lang="en-US" sz="2000" b="0" dirty="0" err="1"/>
              <a:t>disa</a:t>
            </a:r>
            <a:r>
              <a:rPr lang="en-US" sz="2000" b="0" dirty="0"/>
              <a:t> </a:t>
            </a:r>
            <a:r>
              <a:rPr lang="en-US" sz="2000" b="0" dirty="0" err="1"/>
              <a:t>organizatave</a:t>
            </a:r>
            <a:r>
              <a:rPr lang="en-US" sz="2000" b="0" dirty="0"/>
              <a:t>, </a:t>
            </a:r>
            <a:r>
              <a:rPr lang="en-US" sz="2000" b="0" dirty="0" err="1"/>
              <a:t>të</a:t>
            </a:r>
            <a:r>
              <a:rPr lang="en-US" sz="2000" b="0" dirty="0"/>
              <a:t> </a:t>
            </a:r>
            <a:r>
              <a:rPr lang="en-US" sz="2000" b="0" dirty="0" err="1"/>
              <a:t>cilat</a:t>
            </a:r>
            <a:r>
              <a:rPr lang="en-US" sz="2000" b="0" dirty="0"/>
              <a:t> do </a:t>
            </a:r>
            <a:r>
              <a:rPr lang="en-US" sz="2000" b="0" dirty="0" err="1"/>
              <a:t>të</a:t>
            </a:r>
            <a:r>
              <a:rPr lang="en-US" sz="2000" b="0" dirty="0"/>
              <a:t> </a:t>
            </a:r>
            <a:r>
              <a:rPr lang="en-US" sz="2000" b="0" dirty="0" err="1"/>
              <a:t>përjashtonin</a:t>
            </a:r>
            <a:r>
              <a:rPr lang="en-US" sz="2000" b="0" dirty="0"/>
              <a:t> </a:t>
            </a:r>
            <a:r>
              <a:rPr lang="en-US" sz="2000" b="0" dirty="0" err="1"/>
              <a:t>mundësinë</a:t>
            </a:r>
            <a:r>
              <a:rPr lang="en-US" sz="2000" b="0" dirty="0"/>
              <a:t> e </a:t>
            </a:r>
            <a:r>
              <a:rPr lang="en-US" sz="2000" b="0" dirty="0" err="1"/>
              <a:t>përsëritjes</a:t>
            </a:r>
            <a:r>
              <a:rPr lang="en-US" sz="2000" b="0" dirty="0"/>
              <a:t> </a:t>
            </a:r>
            <a:r>
              <a:rPr lang="en-US" sz="2000" b="0" dirty="0" err="1"/>
              <a:t>së</a:t>
            </a:r>
            <a:r>
              <a:rPr lang="en-US" sz="2000" b="0" dirty="0"/>
              <a:t> </a:t>
            </a:r>
            <a:r>
              <a:rPr lang="en-US" sz="2000" b="0" dirty="0" err="1"/>
              <a:t>saj</a:t>
            </a:r>
            <a:r>
              <a:rPr lang="en-US" sz="2000" b="0" dirty="0"/>
              <a:t> </a:t>
            </a:r>
            <a:r>
              <a:rPr lang="en-US" sz="2000" b="0" dirty="0" err="1"/>
              <a:t>dhe</a:t>
            </a:r>
            <a:r>
              <a:rPr lang="en-US" sz="2000" b="0" dirty="0"/>
              <a:t> do </a:t>
            </a:r>
            <a:r>
              <a:rPr lang="en-US" sz="2000" b="0" dirty="0" err="1"/>
              <a:t>të</a:t>
            </a:r>
            <a:r>
              <a:rPr lang="en-US" sz="2000" b="0" dirty="0"/>
              <a:t> </a:t>
            </a:r>
            <a:r>
              <a:rPr lang="en-US" sz="2000" b="0" dirty="0" err="1"/>
              <a:t>mundësonin</a:t>
            </a:r>
            <a:r>
              <a:rPr lang="en-US" sz="2000" b="0" dirty="0"/>
              <a:t> </a:t>
            </a:r>
            <a:r>
              <a:rPr lang="en-US" sz="2000" b="0" i="1" dirty="0" err="1"/>
              <a:t>bashkëjetesën</a:t>
            </a:r>
            <a:r>
              <a:rPr lang="en-US" sz="2000" b="0" i="1" dirty="0"/>
              <a:t> </a:t>
            </a:r>
            <a:r>
              <a:rPr lang="en-US" sz="2000" b="0" i="1" dirty="0" err="1"/>
              <a:t>paqësore</a:t>
            </a:r>
            <a:r>
              <a:rPr lang="en-US" sz="2000" b="0" i="1" dirty="0"/>
              <a:t> </a:t>
            </a:r>
            <a:r>
              <a:rPr lang="en-US" sz="2000" b="0" dirty="0" err="1"/>
              <a:t>të</a:t>
            </a:r>
            <a:r>
              <a:rPr lang="en-US" sz="2000" b="0" dirty="0"/>
              <a:t> </a:t>
            </a:r>
            <a:r>
              <a:rPr lang="en-US" sz="2000" b="0" dirty="0" err="1" smtClean="0"/>
              <a:t>popujve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zhvillimin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ekonomik</a:t>
            </a:r>
            <a:r>
              <a:rPr lang="en-US" sz="2000" b="0" dirty="0" smtClean="0"/>
              <a:t>, social e </a:t>
            </a:r>
            <a:r>
              <a:rPr lang="en-US" sz="2000" b="0" dirty="0" err="1" smtClean="0"/>
              <a:t>kulturor</a:t>
            </a:r>
            <a:endParaRPr lang="en-US" sz="2000" b="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sz="2000" b="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dirty="0" smtClean="0"/>
              <a:t>Jo me </a:t>
            </a:r>
            <a:r>
              <a:rPr lang="en-US" sz="2000" b="0" dirty="0" err="1" smtClean="0"/>
              <a:t>me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akorde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bilaterale</a:t>
            </a:r>
            <a:r>
              <a:rPr lang="en-US" sz="2000" b="0" dirty="0" smtClean="0"/>
              <a:t>  </a:t>
            </a:r>
            <a:r>
              <a:rPr lang="en-US" sz="2000" b="0" dirty="0" err="1" smtClean="0"/>
              <a:t>por</a:t>
            </a:r>
            <a:r>
              <a:rPr lang="en-US" sz="2000" b="0" dirty="0" smtClean="0"/>
              <a:t>  me </a:t>
            </a:r>
            <a:r>
              <a:rPr lang="en-US" sz="2000" b="0" dirty="0" err="1" smtClean="0"/>
              <a:t>kooperacion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mes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shteteve</a:t>
            </a:r>
            <a:r>
              <a:rPr lang="en-US" sz="20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36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527673"/>
          </a:xfrm>
        </p:spPr>
        <p:txBody>
          <a:bodyPr/>
          <a:lstStyle/>
          <a:p>
            <a:pPr lvl="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dirty="0" err="1">
                <a:solidFill>
                  <a:srgbClr val="000000"/>
                </a:solidFill>
              </a:rPr>
              <a:t>Gjithsesi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përsa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përket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raportit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Komisionit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dhe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Këshillit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të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Ministrave</a:t>
            </a:r>
            <a:r>
              <a:rPr lang="en-US" sz="2000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krahasuar</a:t>
            </a:r>
            <a:r>
              <a:rPr lang="en-US" sz="2000" dirty="0">
                <a:solidFill>
                  <a:srgbClr val="000000"/>
                </a:solidFill>
              </a:rPr>
              <a:t> me KEQÇ – </a:t>
            </a:r>
            <a:r>
              <a:rPr lang="en-US" sz="2000" dirty="0" err="1">
                <a:solidFill>
                  <a:srgbClr val="000000"/>
                </a:solidFill>
              </a:rPr>
              <a:t>konstatohet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një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kalim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kompetencave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drejt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Këshillit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drejt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shteteve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anëtare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Përsa</a:t>
            </a:r>
            <a:r>
              <a:rPr lang="en-US" sz="1800" dirty="0"/>
              <a:t> u </a:t>
            </a:r>
            <a:r>
              <a:rPr lang="en-US" sz="1800" dirty="0" err="1"/>
              <a:t>përket</a:t>
            </a:r>
            <a:r>
              <a:rPr lang="en-US" sz="1800" dirty="0"/>
              <a:t> </a:t>
            </a:r>
            <a:r>
              <a:rPr lang="en-US" sz="1800" dirty="0" err="1"/>
              <a:t>faktorëve</a:t>
            </a:r>
            <a:r>
              <a:rPr lang="en-US" sz="1800" dirty="0"/>
              <a:t> </a:t>
            </a:r>
            <a:r>
              <a:rPr lang="en-US" sz="1800" dirty="0" err="1"/>
              <a:t>përcaktues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procesit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integrimit</a:t>
            </a:r>
            <a:r>
              <a:rPr lang="en-US" sz="1800" dirty="0"/>
              <a:t>,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cilat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interes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ne, </a:t>
            </a:r>
            <a:r>
              <a:rPr lang="en-US" sz="1800" dirty="0" err="1"/>
              <a:t>kështu</a:t>
            </a:r>
            <a:r>
              <a:rPr lang="en-US" sz="1800" dirty="0"/>
              <a:t> </a:t>
            </a:r>
            <a:r>
              <a:rPr lang="en-US" sz="1800" dirty="0" err="1"/>
              <a:t>mund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thuhet</a:t>
            </a:r>
            <a:r>
              <a:rPr lang="en-US" sz="1800" dirty="0"/>
              <a:t>, se </a:t>
            </a:r>
            <a:r>
              <a:rPr lang="en-US" sz="1800" dirty="0" err="1"/>
              <a:t>mbresat</a:t>
            </a:r>
            <a:r>
              <a:rPr lang="en-US" sz="1800" dirty="0"/>
              <a:t> e </a:t>
            </a:r>
            <a:r>
              <a:rPr lang="en-US" sz="1800" dirty="0" err="1"/>
              <a:t>lëna</a:t>
            </a:r>
            <a:r>
              <a:rPr lang="en-US" sz="1800" dirty="0"/>
              <a:t> </a:t>
            </a:r>
            <a:r>
              <a:rPr lang="en-US" sz="1800" dirty="0" err="1"/>
              <a:t>menjëherë</a:t>
            </a:r>
            <a:r>
              <a:rPr lang="en-US" sz="1800" dirty="0"/>
              <a:t> pas </a:t>
            </a:r>
            <a:r>
              <a:rPr lang="en-US" sz="1800" dirty="0" err="1"/>
              <a:t>luftës</a:t>
            </a:r>
            <a:r>
              <a:rPr lang="en-US" sz="1800" dirty="0"/>
              <a:t> </a:t>
            </a:r>
            <a:r>
              <a:rPr lang="en-US" sz="1800" dirty="0" err="1"/>
              <a:t>dhe</a:t>
            </a:r>
            <a:r>
              <a:rPr lang="en-US" sz="1800" dirty="0"/>
              <a:t> – </a:t>
            </a:r>
            <a:r>
              <a:rPr lang="en-US" sz="1800" dirty="0" err="1"/>
              <a:t>lidhur</a:t>
            </a:r>
            <a:r>
              <a:rPr lang="en-US" sz="1800" dirty="0"/>
              <a:t> me </a:t>
            </a:r>
            <a:r>
              <a:rPr lang="en-US" sz="1800" dirty="0" err="1"/>
              <a:t>këtë</a:t>
            </a:r>
            <a:r>
              <a:rPr lang="en-US" sz="1800" dirty="0"/>
              <a:t> – </a:t>
            </a:r>
            <a:r>
              <a:rPr lang="en-US" sz="1800" dirty="0" err="1"/>
              <a:t>motivi</a:t>
            </a:r>
            <a:r>
              <a:rPr lang="en-US" sz="1800" dirty="0"/>
              <a:t> </a:t>
            </a:r>
            <a:r>
              <a:rPr lang="en-US" sz="1800" dirty="0" err="1"/>
              <a:t>kryesor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garantimit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paqes</a:t>
            </a:r>
            <a:r>
              <a:rPr lang="en-US" sz="1800" dirty="0"/>
              <a:t> </a:t>
            </a:r>
            <a:r>
              <a:rPr lang="en-US" sz="1800" dirty="0" err="1"/>
              <a:t>dalin</a:t>
            </a:r>
            <a:r>
              <a:rPr lang="en-US" sz="1800" dirty="0"/>
              <a:t> </a:t>
            </a:r>
            <a:r>
              <a:rPr lang="en-US" sz="1800" dirty="0" err="1"/>
              <a:t>më</a:t>
            </a:r>
            <a:r>
              <a:rPr lang="en-US" sz="1800" dirty="0"/>
              <a:t> </a:t>
            </a:r>
            <a:r>
              <a:rPr lang="en-US" sz="1800" dirty="0" err="1"/>
              <a:t>shumë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plan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dytë</a:t>
            </a:r>
            <a:r>
              <a:rPr lang="en-US" sz="1800" dirty="0"/>
              <a:t>, </a:t>
            </a:r>
            <a:r>
              <a:rPr lang="en-US" sz="1800" dirty="0" err="1"/>
              <a:t>ndërsa</a:t>
            </a:r>
            <a:r>
              <a:rPr lang="en-US" sz="1800" dirty="0"/>
              <a:t> </a:t>
            </a:r>
            <a:r>
              <a:rPr lang="en-US" sz="1800" dirty="0" err="1"/>
              <a:t>interesat</a:t>
            </a:r>
            <a:r>
              <a:rPr lang="en-US" sz="1800" dirty="0"/>
              <a:t> e </a:t>
            </a:r>
            <a:r>
              <a:rPr lang="en-US" sz="1800" dirty="0" err="1"/>
              <a:t>shteteve</a:t>
            </a:r>
            <a:r>
              <a:rPr lang="en-US" sz="1800" dirty="0"/>
              <a:t> </a:t>
            </a:r>
            <a:r>
              <a:rPr lang="en-US" sz="1800" dirty="0" err="1"/>
              <a:t>kombëtare</a:t>
            </a:r>
            <a:r>
              <a:rPr lang="en-US" sz="1800" dirty="0"/>
              <a:t> </a:t>
            </a:r>
            <a:r>
              <a:rPr lang="en-US" sz="1800" dirty="0" err="1"/>
              <a:t>kanë</a:t>
            </a:r>
            <a:r>
              <a:rPr lang="en-US" sz="1800" dirty="0"/>
              <a:t> </a:t>
            </a:r>
            <a:r>
              <a:rPr lang="en-US" sz="1800" dirty="0" err="1"/>
              <a:t>tendencën</a:t>
            </a:r>
            <a:r>
              <a:rPr lang="en-US" sz="1800" dirty="0"/>
              <a:t> </a:t>
            </a:r>
            <a:r>
              <a:rPr lang="en-US" sz="1800" dirty="0" err="1"/>
              <a:t>për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dalë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plan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parë</a:t>
            </a:r>
            <a:r>
              <a:rPr lang="en-US" sz="1800" dirty="0"/>
              <a:t>. </a:t>
            </a:r>
            <a:endParaRPr lang="en-US" sz="1800" dirty="0" smtClean="0"/>
          </a:p>
          <a:p>
            <a:pPr algn="just">
              <a:lnSpc>
                <a:spcPct val="150000"/>
              </a:lnSpc>
            </a:pPr>
            <a:endParaRPr lang="en-US" sz="1800" dirty="0" smtClean="0"/>
          </a:p>
          <a:p>
            <a:pPr algn="just">
              <a:lnSpc>
                <a:spcPct val="150000"/>
              </a:lnSpc>
            </a:pPr>
            <a:r>
              <a:rPr lang="en-US" sz="1800" dirty="0" err="1" smtClean="0"/>
              <a:t>Kjo</a:t>
            </a:r>
            <a:r>
              <a:rPr lang="en-US" sz="1800" dirty="0" smtClean="0"/>
              <a:t> </a:t>
            </a:r>
            <a:r>
              <a:rPr lang="en-US" sz="1800" dirty="0" err="1"/>
              <a:t>shihet</a:t>
            </a:r>
            <a:r>
              <a:rPr lang="en-US" sz="1800" dirty="0"/>
              <a:t>, </a:t>
            </a:r>
            <a:r>
              <a:rPr lang="en-US" sz="1800" dirty="0" err="1"/>
              <a:t>ndër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tjera</a:t>
            </a:r>
            <a:r>
              <a:rPr lang="en-US" sz="1800" dirty="0"/>
              <a:t>, </a:t>
            </a:r>
            <a:r>
              <a:rPr lang="en-US" sz="1800" dirty="0" err="1"/>
              <a:t>edhe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kalimin</a:t>
            </a:r>
            <a:r>
              <a:rPr lang="en-US" sz="1800" dirty="0"/>
              <a:t> e </a:t>
            </a:r>
            <a:r>
              <a:rPr lang="en-US" sz="1800" dirty="0" err="1"/>
              <a:t>sapopërmendur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kompetencave</a:t>
            </a:r>
            <a:r>
              <a:rPr lang="en-US" sz="1800" dirty="0"/>
              <a:t> </a:t>
            </a:r>
            <a:r>
              <a:rPr lang="en-US" sz="1800" dirty="0" err="1"/>
              <a:t>nga</a:t>
            </a:r>
            <a:r>
              <a:rPr lang="en-US" sz="1800" dirty="0"/>
              <a:t> </a:t>
            </a:r>
            <a:r>
              <a:rPr lang="en-US" sz="1800" dirty="0" err="1"/>
              <a:t>Komisioni</a:t>
            </a:r>
            <a:r>
              <a:rPr lang="en-US" sz="1800" dirty="0"/>
              <a:t> </a:t>
            </a:r>
            <a:r>
              <a:rPr lang="en-US" sz="1800" dirty="0" err="1"/>
              <a:t>drejt</a:t>
            </a:r>
            <a:r>
              <a:rPr lang="en-US" sz="1800" dirty="0"/>
              <a:t> </a:t>
            </a:r>
            <a:r>
              <a:rPr lang="en-US" sz="1800" dirty="0" err="1"/>
              <a:t>Këshillit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</a:t>
            </a:r>
            <a:r>
              <a:rPr lang="en-US" sz="1800" dirty="0" err="1"/>
              <a:t>Ministrave</a:t>
            </a:r>
            <a:r>
              <a:rPr lang="en-US" sz="1800" dirty="0"/>
              <a:t>, </a:t>
            </a:r>
            <a:r>
              <a:rPr lang="en-US" sz="1800" dirty="0" err="1"/>
              <a:t>përfaqësisë</a:t>
            </a:r>
            <a:r>
              <a:rPr lang="en-US" sz="1800" dirty="0"/>
              <a:t> </a:t>
            </a:r>
            <a:r>
              <a:rPr lang="en-US" sz="1800" dirty="0" err="1"/>
              <a:t>së</a:t>
            </a:r>
            <a:r>
              <a:rPr lang="en-US" sz="1800" dirty="0"/>
              <a:t> </a:t>
            </a:r>
            <a:r>
              <a:rPr lang="en-US" sz="1800" dirty="0" err="1"/>
              <a:t>shteteve</a:t>
            </a:r>
            <a:r>
              <a:rPr lang="en-US" sz="1800" dirty="0"/>
              <a:t> </a:t>
            </a:r>
            <a:r>
              <a:rPr lang="en-US" sz="1800" dirty="0" err="1"/>
              <a:t>kombëtare</a:t>
            </a:r>
            <a:r>
              <a:rPr lang="en-US" sz="1800" dirty="0"/>
              <a:t> </a:t>
            </a:r>
            <a:r>
              <a:rPr lang="en-US" sz="1800" dirty="0" err="1"/>
              <a:t>në</a:t>
            </a:r>
            <a:r>
              <a:rPr lang="en-US" sz="1800" dirty="0"/>
              <a:t> </a:t>
            </a:r>
            <a:r>
              <a:rPr lang="en-US" sz="1800" dirty="0" err="1"/>
              <a:t>strukturën</a:t>
            </a:r>
            <a:r>
              <a:rPr lang="en-US" sz="1800" dirty="0"/>
              <a:t> </a:t>
            </a:r>
            <a:r>
              <a:rPr lang="en-US" sz="1800" dirty="0" err="1"/>
              <a:t>institucionale</a:t>
            </a:r>
            <a:r>
              <a:rPr lang="en-US" sz="1800" dirty="0"/>
              <a:t> </a:t>
            </a:r>
            <a:r>
              <a:rPr lang="en-US" sz="1800" dirty="0" err="1"/>
              <a:t>të</a:t>
            </a:r>
            <a:r>
              <a:rPr lang="en-US" sz="1800" dirty="0"/>
              <a:t> KEE </a:t>
            </a:r>
            <a:r>
              <a:rPr lang="en-US" sz="1800" dirty="0" err="1"/>
              <a:t>së</a:t>
            </a:r>
            <a:r>
              <a:rPr lang="en-US" sz="1800" dirty="0"/>
              <a:t> </a:t>
            </a:r>
            <a:r>
              <a:rPr lang="en-US" sz="1800" dirty="0" err="1"/>
              <a:t>sapokrijuar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KEQC </a:t>
            </a:r>
            <a:r>
              <a:rPr lang="en-US" sz="3600" dirty="0"/>
              <a:t>-</a:t>
            </a:r>
            <a:r>
              <a:rPr lang="en-US" sz="3600" dirty="0" smtClean="0"/>
              <a:t> KEE -  EUROATOMI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331612"/>
              </p:ext>
            </p:extLst>
          </p:nvPr>
        </p:nvGraphicFramePr>
        <p:xfrm>
          <a:off x="457200" y="1600200"/>
          <a:ext cx="8229600" cy="4924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692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KEQC </a:t>
            </a:r>
            <a:r>
              <a:rPr lang="en-US" sz="3600" dirty="0"/>
              <a:t>-</a:t>
            </a:r>
            <a:r>
              <a:rPr lang="en-US" sz="3600" dirty="0" smtClean="0"/>
              <a:t> KEE -  EUROATOMI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/>
              <a:t> 3  ELEMENTE: 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BASHKIMI INSTITUCIONAL:  </a:t>
            </a:r>
            <a:r>
              <a:rPr lang="en-US" sz="2000" dirty="0" err="1" smtClean="0"/>
              <a:t>procesi</a:t>
            </a:r>
            <a:r>
              <a:rPr lang="en-US" sz="2000" dirty="0" smtClean="0"/>
              <a:t> </a:t>
            </a:r>
            <a:r>
              <a:rPr lang="en-US" sz="2000" dirty="0" err="1" smtClean="0"/>
              <a:t>qe</a:t>
            </a:r>
            <a:r>
              <a:rPr lang="en-US" sz="2000" dirty="0" smtClean="0"/>
              <a:t> </a:t>
            </a:r>
            <a:r>
              <a:rPr lang="en-US" sz="2000" dirty="0" err="1" smtClean="0"/>
              <a:t>bashkon</a:t>
            </a:r>
            <a:r>
              <a:rPr lang="en-US" sz="2000" dirty="0" smtClean="0"/>
              <a:t>  </a:t>
            </a:r>
            <a:r>
              <a:rPr lang="en-US" sz="2000" dirty="0" err="1" smtClean="0"/>
              <a:t>organizmat</a:t>
            </a:r>
            <a:r>
              <a:rPr lang="en-US" sz="2000" dirty="0" smtClean="0"/>
              <a:t>  ne </a:t>
            </a:r>
            <a:r>
              <a:rPr lang="en-US" sz="2000" dirty="0" err="1" smtClean="0"/>
              <a:t>nje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vetem</a:t>
            </a:r>
            <a:r>
              <a:rPr lang="en-US" sz="2000" dirty="0" smtClean="0"/>
              <a:t>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70C0"/>
                </a:solidFill>
              </a:rPr>
              <a:t>ZGJERIMI 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me </a:t>
            </a:r>
            <a:r>
              <a:rPr lang="en-US" sz="2000" dirty="0" err="1" smtClean="0"/>
              <a:t>shume</a:t>
            </a:r>
            <a:r>
              <a:rPr lang="en-US" sz="2000" dirty="0" smtClean="0"/>
              <a:t> </a:t>
            </a:r>
            <a:r>
              <a:rPr lang="en-US" sz="2000" dirty="0" err="1" smtClean="0"/>
              <a:t>shteteve</a:t>
            </a:r>
            <a:r>
              <a:rPr lang="en-US" sz="2000" dirty="0" smtClean="0"/>
              <a:t> ,( me </a:t>
            </a:r>
            <a:r>
              <a:rPr lang="en-US" sz="2000" dirty="0" err="1" smtClean="0"/>
              <a:t>shume</a:t>
            </a:r>
            <a:r>
              <a:rPr lang="en-US" sz="2000" dirty="0" smtClean="0"/>
              <a:t>  se 6)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zgjerimi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kompetencave</a:t>
            </a:r>
            <a:r>
              <a:rPr lang="en-US" sz="2000" dirty="0" smtClean="0"/>
              <a:t>  ( </a:t>
            </a:r>
            <a:r>
              <a:rPr lang="en-US" sz="2000" dirty="0" err="1" smtClean="0"/>
              <a:t>tregu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perbashket</a:t>
            </a:r>
            <a:r>
              <a:rPr lang="en-US" sz="2000" dirty="0" smtClean="0"/>
              <a:t>  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aspekte</a:t>
            </a:r>
            <a:r>
              <a:rPr lang="en-US" sz="2000" dirty="0" smtClean="0"/>
              <a:t>  </a:t>
            </a:r>
            <a:r>
              <a:rPr lang="en-US" sz="2000" dirty="0" err="1" smtClean="0"/>
              <a:t>ekonomike</a:t>
            </a:r>
            <a:r>
              <a:rPr lang="en-US" sz="2000" dirty="0"/>
              <a:t> </a:t>
            </a:r>
            <a:r>
              <a:rPr lang="en-US" sz="2000" dirty="0" smtClean="0"/>
              <a:t>).</a:t>
            </a: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endParaRPr lang="en-US" sz="2000" dirty="0" smtClean="0">
              <a:solidFill>
                <a:srgbClr val="0070C0"/>
              </a:solidFill>
            </a:endParaRPr>
          </a:p>
          <a:p>
            <a:pPr algn="just">
              <a:buClr>
                <a:srgbClr val="0070C0"/>
              </a:buClr>
              <a:buFont typeface="Wingdings" pitchFamily="2" charset="2"/>
              <a:buChar char="q"/>
            </a:pP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DEFICITI  DEMOCRATIK</a:t>
            </a:r>
            <a:r>
              <a:rPr lang="en-US" sz="2000" dirty="0" smtClean="0"/>
              <a:t>,  - </a:t>
            </a:r>
            <a:r>
              <a:rPr lang="en-US" sz="2000" dirty="0" err="1" smtClean="0"/>
              <a:t>drejtperdrejte</a:t>
            </a:r>
            <a:r>
              <a:rPr lang="en-US" sz="2000" dirty="0" smtClean="0"/>
              <a:t> 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qytetareve</a:t>
            </a:r>
            <a:r>
              <a:rPr lang="en-US" sz="2000" dirty="0" smtClean="0"/>
              <a:t> 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67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Mars 2020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dirty="0"/>
              <a:t> </a:t>
            </a:r>
            <a:r>
              <a:rPr lang="en-US" sz="9600" dirty="0" smtClean="0"/>
              <a:t>                                    Fund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357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19761"/>
          </a:xfrm>
        </p:spPr>
        <p:txBody>
          <a:bodyPr/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Nga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pikepamja historike zhvillimi </a:t>
            </a: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i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komuniteteve evropiane </a:t>
            </a: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i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ka origjinat e menjehershme ne levizjen evropiane qe u afirmua pas fundit te Luftes se Dyte Boterore, e cila coi ne themelimin e </a:t>
            </a:r>
            <a:r>
              <a:rPr lang="da-DK" sz="2000" i="1" dirty="0">
                <a:latin typeface="Constantia" panose="02030602050306030303" pitchFamily="18" charset="0"/>
                <a:ea typeface="Times New Roman"/>
              </a:rPr>
              <a:t>Keshillit te Evropes </a:t>
            </a:r>
            <a:r>
              <a:rPr lang="da-DK" sz="2000" dirty="0">
                <a:latin typeface="Constantia" panose="02030602050306030303" pitchFamily="18" charset="0"/>
                <a:ea typeface="Times New Roman"/>
              </a:rPr>
              <a:t>(1949) si dhe te organizatave te tjera evropiane si Bashkimi Evropian Perendimor  dhe Organizata per Bashkepunim Ekonomik Evropian, e shnderruar ne Organizaten per Bashkepunim Ekonomik </a:t>
            </a:r>
            <a:r>
              <a:rPr lang="da-DK" sz="2000" dirty="0" smtClean="0">
                <a:latin typeface="Constantia" panose="02030602050306030303" pitchFamily="18" charset="0"/>
                <a:ea typeface="Times New Roman"/>
              </a:rPr>
              <a:t>Zhvillim.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/>
              <a:ea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Idea </a:t>
            </a:r>
            <a:r>
              <a:rPr lang="en-US" sz="4000" dirty="0" err="1" smtClean="0"/>
              <a:t>Federaliste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924945"/>
            <a:ext cx="8229600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0" dirty="0" err="1">
                <a:latin typeface="Constantia" panose="02030602050306030303" pitchFamily="18" charset="0"/>
              </a:rPr>
              <a:t>Për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gjitha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organizatat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ndërkombëtare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dhe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ato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evropiane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përmendur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deri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më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tani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ka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qenë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i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përbashkët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fakti</a:t>
            </a:r>
            <a:r>
              <a:rPr lang="en-US" sz="2000" b="0" dirty="0">
                <a:latin typeface="Constantia" panose="02030602050306030303" pitchFamily="18" charset="0"/>
              </a:rPr>
              <a:t>, </a:t>
            </a:r>
            <a:r>
              <a:rPr lang="en-US" sz="2000" b="0" dirty="0" err="1">
                <a:latin typeface="Constantia" panose="02030602050306030303" pitchFamily="18" charset="0"/>
              </a:rPr>
              <a:t>që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gjitha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rastet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bëhej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fjalë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për</a:t>
            </a:r>
            <a:r>
              <a:rPr lang="en-US" sz="2000" b="0" dirty="0">
                <a:latin typeface="Constantia" panose="02030602050306030303" pitchFamily="18" charset="0"/>
              </a:rPr>
              <a:t> forma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pastra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i="1" dirty="0" err="1">
                <a:latin typeface="Constantia" panose="02030602050306030303" pitchFamily="18" charset="0"/>
              </a:rPr>
              <a:t>ndërshtetërore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bashkëpunimit</a:t>
            </a:r>
            <a:r>
              <a:rPr lang="en-US" sz="2000" b="0" dirty="0">
                <a:latin typeface="Constantia" panose="02030602050306030303" pitchFamily="18" charset="0"/>
              </a:rPr>
              <a:t> - </a:t>
            </a:r>
            <a:r>
              <a:rPr lang="en-US" sz="2000" b="0" dirty="0" err="1">
                <a:latin typeface="Constantia" panose="02030602050306030303" pitchFamily="18" charset="0"/>
              </a:rPr>
              <a:t>megjithëse</a:t>
            </a:r>
            <a:r>
              <a:rPr lang="en-US" sz="2000" b="0" dirty="0">
                <a:latin typeface="Constantia" panose="02030602050306030303" pitchFamily="18" charset="0"/>
              </a:rPr>
              <a:t>, </a:t>
            </a:r>
            <a:r>
              <a:rPr lang="en-US" sz="2000" b="0" dirty="0" err="1">
                <a:latin typeface="Constantia" panose="02030602050306030303" pitchFamily="18" charset="0"/>
              </a:rPr>
              <a:t>referuar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Këshillit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Evropës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Kongresin</a:t>
            </a:r>
            <a:r>
              <a:rPr lang="en-US" sz="2000" b="0" dirty="0">
                <a:latin typeface="Constantia" panose="02030602050306030303" pitchFamily="18" charset="0"/>
              </a:rPr>
              <a:t> e </a:t>
            </a:r>
            <a:r>
              <a:rPr lang="en-US" sz="2000" b="0" dirty="0" err="1">
                <a:latin typeface="Constantia" panose="02030602050306030303" pitchFamily="18" charset="0"/>
              </a:rPr>
              <a:t>Hagës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ishin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ngritur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kërkesa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tejet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largpamëse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nga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ashtuquajturit</a:t>
            </a:r>
            <a:r>
              <a:rPr lang="en-US" sz="2000" b="0" dirty="0">
                <a:latin typeface="Constantia" panose="02030602050306030303" pitchFamily="18" charset="0"/>
              </a:rPr>
              <a:t> "</a:t>
            </a:r>
            <a:r>
              <a:rPr lang="en-US" sz="2000" b="0" dirty="0" err="1">
                <a:latin typeface="Constantia" panose="02030602050306030303" pitchFamily="18" charset="0"/>
              </a:rPr>
              <a:t>Federalistë</a:t>
            </a:r>
            <a:r>
              <a:rPr lang="en-US" sz="2000" b="0" dirty="0">
                <a:latin typeface="Constantia" panose="02030602050306030303" pitchFamily="18" charset="0"/>
              </a:rPr>
              <a:t>". </a:t>
            </a:r>
            <a:endParaRPr lang="en-US" sz="2000" b="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endParaRPr lang="en-US" sz="2000" b="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Idea </a:t>
            </a:r>
            <a:r>
              <a:rPr lang="en-US" sz="4000" dirty="0" err="1" smtClean="0"/>
              <a:t>Federaliste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04864"/>
          </a:xfrm>
        </p:spPr>
        <p:txBody>
          <a:bodyPr/>
          <a:lstStyle/>
          <a:p>
            <a:pPr marL="0" indent="0" algn="just">
              <a:buNone/>
            </a:pPr>
            <a:endParaRPr lang="en-US" sz="2000" b="0" dirty="0" smtClean="0">
              <a:latin typeface="Constantia" panose="02030602050306030303" pitchFamily="18" charset="0"/>
            </a:endParaRPr>
          </a:p>
          <a:p>
            <a:pPr marL="0" indent="0" algn="just">
              <a:buNone/>
            </a:pPr>
            <a:r>
              <a:rPr lang="en-US" sz="2000" b="0" dirty="0" err="1" smtClean="0">
                <a:latin typeface="Constantia" panose="02030602050306030303" pitchFamily="18" charset="0"/>
              </a:rPr>
              <a:t>Mbrojtësit</a:t>
            </a:r>
            <a:r>
              <a:rPr lang="en-US" sz="2000" b="0" dirty="0" smtClean="0">
                <a:latin typeface="Constantia" panose="02030602050306030303" pitchFamily="18" charset="0"/>
              </a:rPr>
              <a:t> </a:t>
            </a:r>
            <a:r>
              <a:rPr lang="en-US" sz="2000" b="0" dirty="0">
                <a:latin typeface="Constantia" panose="02030602050306030303" pitchFamily="18" charset="0"/>
              </a:rPr>
              <a:t>e </a:t>
            </a:r>
            <a:r>
              <a:rPr lang="en-US" sz="2000" b="0" dirty="0" err="1">
                <a:latin typeface="Constantia" panose="02030602050306030303" pitchFamily="18" charset="0"/>
              </a:rPr>
              <a:t>idesë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së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një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shteti</a:t>
            </a:r>
            <a:r>
              <a:rPr lang="en-US" sz="2000" b="0" dirty="0">
                <a:latin typeface="Constantia" panose="02030602050306030303" pitchFamily="18" charset="0"/>
              </a:rPr>
              <a:t> federal </a:t>
            </a:r>
            <a:r>
              <a:rPr lang="en-US" sz="2000" b="0" dirty="0" err="1">
                <a:latin typeface="Constantia" panose="02030602050306030303" pitchFamily="18" charset="0"/>
              </a:rPr>
              <a:t>evropian</a:t>
            </a:r>
            <a:r>
              <a:rPr lang="en-US" sz="2000" b="0" dirty="0">
                <a:latin typeface="Constantia" panose="02030602050306030303" pitchFamily="18" charset="0"/>
              </a:rPr>
              <a:t>, </a:t>
            </a:r>
            <a:r>
              <a:rPr lang="en-US" sz="2000" b="0" dirty="0" err="1">
                <a:latin typeface="Constantia" panose="02030602050306030303" pitchFamily="18" charset="0"/>
              </a:rPr>
              <a:t>pra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një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forme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shumë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më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gjerë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bashkimi</a:t>
            </a:r>
            <a:r>
              <a:rPr lang="en-US" sz="2000" b="0" dirty="0">
                <a:latin typeface="Constantia" panose="02030602050306030303" pitchFamily="18" charset="0"/>
              </a:rPr>
              <a:t>, </a:t>
            </a:r>
            <a:r>
              <a:rPr lang="en-US" sz="2000" b="0" dirty="0" err="1">
                <a:latin typeface="Constantia" panose="02030602050306030303" pitchFamily="18" charset="0"/>
              </a:rPr>
              <a:t>filluan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kërkonin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mundësi</a:t>
            </a:r>
            <a:r>
              <a:rPr lang="en-US" sz="2000" b="0" dirty="0">
                <a:latin typeface="Constantia" panose="02030602050306030303" pitchFamily="18" charset="0"/>
              </a:rPr>
              <a:t>, </a:t>
            </a:r>
            <a:r>
              <a:rPr lang="en-US" sz="2000" b="0" dirty="0" err="1">
                <a:latin typeface="Constantia" panose="02030602050306030303" pitchFamily="18" charset="0"/>
              </a:rPr>
              <a:t>që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paktën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disa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fusha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caktuara</a:t>
            </a:r>
            <a:r>
              <a:rPr lang="en-US" sz="2000" b="0" dirty="0">
                <a:latin typeface="Constantia" panose="02030602050306030303" pitchFamily="18" charset="0"/>
              </a:rPr>
              <a:t>,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arrinin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 smtClean="0">
                <a:latin typeface="Constantia" panose="02030602050306030303" pitchFamily="18" charset="0"/>
              </a:rPr>
              <a:t>një</a:t>
            </a:r>
            <a:r>
              <a:rPr lang="en-US" sz="2000" b="0" dirty="0" smtClean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shkallë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më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madhe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integrimi</a:t>
            </a:r>
            <a:r>
              <a:rPr lang="en-US" sz="2000" b="0" dirty="0">
                <a:latin typeface="Constantia" panose="02030602050306030303" pitchFamily="18" charset="0"/>
              </a:rPr>
              <a:t>, duke </a:t>
            </a:r>
            <a:r>
              <a:rPr lang="en-US" sz="2000" b="0" dirty="0" err="1">
                <a:latin typeface="Constantia" panose="02030602050306030303" pitchFamily="18" charset="0"/>
              </a:rPr>
              <a:t>shpresuar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që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këtë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mënyrë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mbërrihej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një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zgjerim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në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rritje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fushave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të</a:t>
            </a:r>
            <a:r>
              <a:rPr lang="en-US" sz="2000" b="0" dirty="0">
                <a:latin typeface="Constantia" panose="02030602050306030303" pitchFamily="18" charset="0"/>
              </a:rPr>
              <a:t> </a:t>
            </a:r>
            <a:r>
              <a:rPr lang="en-US" sz="2000" b="0" dirty="0" err="1">
                <a:latin typeface="Constantia" panose="02030602050306030303" pitchFamily="18" charset="0"/>
              </a:rPr>
              <a:t>bashkëpunimit</a:t>
            </a:r>
            <a:r>
              <a:rPr lang="en-US" sz="2000" b="0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PLANI SCHUMAN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844824"/>
            <a:ext cx="3084165" cy="4117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5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Plani</a:t>
            </a:r>
            <a:r>
              <a:rPr lang="en-US" dirty="0" smtClean="0"/>
              <a:t> Schuman……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/>
              <a:t>Pala </a:t>
            </a:r>
            <a:r>
              <a:rPr lang="en-US" sz="2000" dirty="0" err="1"/>
              <a:t>franceze</a:t>
            </a:r>
            <a:r>
              <a:rPr lang="en-US" sz="2000" dirty="0"/>
              <a:t> </a:t>
            </a:r>
            <a:r>
              <a:rPr lang="en-US" sz="2000" dirty="0" err="1">
                <a:latin typeface="Constantia" panose="02030602050306030303" pitchFamily="18" charset="0"/>
              </a:rPr>
              <a:t>ofronte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mundësi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konkrete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zbatimi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një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strategjie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tillë</a:t>
            </a:r>
            <a:r>
              <a:rPr lang="en-US" sz="2000" dirty="0">
                <a:latin typeface="Constantia" panose="02030602050306030303" pitchFamily="18" charset="0"/>
              </a:rPr>
              <a:t>, e </a:t>
            </a:r>
            <a:r>
              <a:rPr lang="en-US" sz="2000" dirty="0" err="1">
                <a:latin typeface="Constantia" panose="02030602050306030303" pitchFamily="18" charset="0"/>
              </a:rPr>
              <a:t>cila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veç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tjerash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ishte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përputhje</a:t>
            </a:r>
            <a:r>
              <a:rPr lang="en-US" sz="2000" dirty="0">
                <a:latin typeface="Constantia" panose="02030602050306030303" pitchFamily="18" charset="0"/>
              </a:rPr>
              <a:t> me </a:t>
            </a:r>
            <a:r>
              <a:rPr lang="en-US" sz="2000" dirty="0" err="1">
                <a:latin typeface="Constantia" panose="02030602050306030303" pitchFamily="18" charset="0"/>
              </a:rPr>
              <a:t>interesat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kombëtare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pikërisht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sektori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industrisë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qymyrit</a:t>
            </a:r>
            <a:r>
              <a:rPr lang="en-US" sz="2000" dirty="0">
                <a:latin typeface="Constantia" panose="02030602050306030303" pitchFamily="18" charset="0"/>
              </a:rPr>
              <a:t>, </a:t>
            </a:r>
            <a:r>
              <a:rPr lang="en-US" sz="2000" dirty="0" err="1">
                <a:latin typeface="Constantia" panose="02030602050306030303" pitchFamily="18" charset="0"/>
              </a:rPr>
              <a:t>hekurit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dhe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çelikut</a:t>
            </a:r>
            <a:r>
              <a:rPr lang="en-US" sz="2000" dirty="0">
                <a:latin typeface="Constantia" panose="02030602050306030303" pitchFamily="18" charset="0"/>
              </a:rPr>
              <a:t>. </a:t>
            </a:r>
          </a:p>
          <a:p>
            <a:pPr algn="just"/>
            <a:endParaRPr lang="en-US" sz="2000" dirty="0" smtClean="0">
              <a:latin typeface="Constantia" panose="02030602050306030303" pitchFamily="18" charset="0"/>
            </a:endParaRPr>
          </a:p>
          <a:p>
            <a:pPr algn="just"/>
            <a:r>
              <a:rPr lang="en-US" sz="2000" dirty="0" err="1" smtClean="0">
                <a:latin typeface="Constantia" panose="02030602050306030303" pitchFamily="18" charset="0"/>
              </a:rPr>
              <a:t>Përmes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bashkëpunimit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në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këtë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fushë</a:t>
            </a:r>
            <a:r>
              <a:rPr lang="en-US" sz="2000" dirty="0">
                <a:latin typeface="Constantia" panose="02030602050306030303" pitchFamily="18" charset="0"/>
              </a:rPr>
              <a:t> jo </a:t>
            </a:r>
            <a:r>
              <a:rPr lang="en-US" sz="2000" dirty="0" err="1">
                <a:latin typeface="Constantia" panose="02030602050306030303" pitchFamily="18" charset="0"/>
              </a:rPr>
              <a:t>vetëm</a:t>
            </a:r>
            <a:r>
              <a:rPr lang="en-US" sz="2000" dirty="0">
                <a:latin typeface="Constantia" panose="02030602050306030303" pitchFamily="18" charset="0"/>
              </a:rPr>
              <a:t> do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mundësohej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zhvillimi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industrisë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rëndë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gjermane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por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edhe</a:t>
            </a:r>
            <a:r>
              <a:rPr lang="en-US" sz="2000" dirty="0">
                <a:latin typeface="Constantia" panose="02030602050306030303" pitchFamily="18" charset="0"/>
              </a:rPr>
              <a:t> do </a:t>
            </a:r>
            <a:r>
              <a:rPr lang="en-US" sz="2000" dirty="0" err="1">
                <a:latin typeface="Constantia" panose="02030602050306030303" pitchFamily="18" charset="0"/>
              </a:rPr>
              <a:t>t’i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jepeshin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shtysa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procesit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të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pajtimit</a:t>
            </a:r>
            <a:r>
              <a:rPr lang="en-US" sz="2000" dirty="0">
                <a:latin typeface="Constantia" panose="02030602050306030303" pitchFamily="18" charset="0"/>
              </a:rPr>
              <a:t> </a:t>
            </a:r>
            <a:r>
              <a:rPr lang="en-US" sz="2000" dirty="0" err="1">
                <a:latin typeface="Constantia" panose="02030602050306030303" pitchFamily="18" charset="0"/>
              </a:rPr>
              <a:t>gjermano-francez</a:t>
            </a:r>
            <a:r>
              <a:rPr lang="en-US" sz="2000" dirty="0">
                <a:latin typeface="Constantia" panose="02030602050306030303" pitchFamily="18" charset="0"/>
              </a:rPr>
              <a:t>. </a:t>
            </a:r>
            <a:endParaRPr lang="en-US" sz="2000" dirty="0" smtClean="0">
              <a:latin typeface="Constantia" panose="02030602050306030303" pitchFamily="18" charset="0"/>
            </a:endParaRPr>
          </a:p>
          <a:p>
            <a:pPr algn="just"/>
            <a:endParaRPr lang="en-US" sz="2000" dirty="0" smtClean="0">
              <a:latin typeface="Constantia" panose="02030602050306030303" pitchFamily="18" charset="0"/>
            </a:endParaRPr>
          </a:p>
          <a:p>
            <a:pPr algn="just"/>
            <a:r>
              <a:rPr lang="en-US" sz="2000" i="1" dirty="0" err="1" smtClean="0">
                <a:solidFill>
                  <a:srgbClr val="0070C0"/>
                </a:solidFill>
                <a:latin typeface="Constantia" panose="02030602050306030303" pitchFamily="18" charset="0"/>
              </a:rPr>
              <a:t>Për</a:t>
            </a:r>
            <a:r>
              <a:rPr lang="en-US" sz="2000" i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këtë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arsye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në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maj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1950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Ministri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i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atëhershëm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Francez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për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Punët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e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Jashtme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, Robert Schuman,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paraqiti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një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projekt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për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ngritjen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e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një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autoriteti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për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kontrollin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e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prodhimit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të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qymyrit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dhe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çelikut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në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Republikën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Federale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dhe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në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Francë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,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të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ashtuquajturin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</a:t>
            </a:r>
            <a:r>
              <a:rPr lang="en-US" sz="2000" i="1" dirty="0" err="1">
                <a:solidFill>
                  <a:srgbClr val="0070C0"/>
                </a:solidFill>
                <a:latin typeface="Constantia" panose="02030602050306030303" pitchFamily="18" charset="0"/>
              </a:rPr>
              <a:t>Planin</a:t>
            </a:r>
            <a:r>
              <a:rPr lang="en-US" sz="2000" i="1" dirty="0">
                <a:solidFill>
                  <a:srgbClr val="0070C0"/>
                </a:solidFill>
                <a:latin typeface="Constantia" panose="02030602050306030303" pitchFamily="18" charset="0"/>
              </a:rPr>
              <a:t> Schuman</a:t>
            </a:r>
            <a:r>
              <a:rPr lang="en-US" sz="20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6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Themelimi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KEQÇ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452" y="1844824"/>
            <a:ext cx="8229600" cy="3052936"/>
          </a:xfrm>
        </p:spPr>
        <p:txBody>
          <a:bodyPr/>
          <a:lstStyle/>
          <a:p>
            <a:pPr algn="just"/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sz="2400" b="0" dirty="0" err="1"/>
              <a:t>Që</a:t>
            </a:r>
            <a:r>
              <a:rPr lang="en-US" sz="2400" b="0" dirty="0"/>
              <a:t> </a:t>
            </a:r>
            <a:r>
              <a:rPr lang="en-US" sz="2400" b="0" dirty="0" err="1"/>
              <a:t>një</a:t>
            </a:r>
            <a:r>
              <a:rPr lang="en-US" sz="2400" b="0" dirty="0"/>
              <a:t> </a:t>
            </a:r>
            <a:r>
              <a:rPr lang="en-US" sz="2400" b="0" dirty="0" err="1"/>
              <a:t>muaj</a:t>
            </a:r>
            <a:r>
              <a:rPr lang="en-US" sz="2400" b="0" dirty="0"/>
              <a:t> </a:t>
            </a:r>
            <a:r>
              <a:rPr lang="en-US" sz="2400" b="0" dirty="0">
                <a:latin typeface="Constantia" panose="02030602050306030303" pitchFamily="18" charset="0"/>
              </a:rPr>
              <a:t>pas </a:t>
            </a:r>
            <a:r>
              <a:rPr lang="en-US" sz="2400" b="0" dirty="0" err="1">
                <a:latin typeface="Constantia" panose="02030602050306030303" pitchFamily="18" charset="0"/>
              </a:rPr>
              <a:t>paraqitjes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së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këtij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plani</a:t>
            </a:r>
            <a:r>
              <a:rPr lang="en-US" sz="2400" b="0" dirty="0">
                <a:latin typeface="Constantia" panose="02030602050306030303" pitchFamily="18" charset="0"/>
              </a:rPr>
              <a:t> u </a:t>
            </a:r>
            <a:r>
              <a:rPr lang="en-US" sz="2400" b="0" dirty="0" err="1">
                <a:latin typeface="Constantia" panose="02030602050306030303" pitchFamily="18" charset="0"/>
              </a:rPr>
              <a:t>thirr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një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konferencë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qeveritare</a:t>
            </a:r>
            <a:r>
              <a:rPr lang="en-US" sz="2400" b="0" dirty="0">
                <a:latin typeface="Constantia" panose="02030602050306030303" pitchFamily="18" charset="0"/>
              </a:rPr>
              <a:t>, e </a:t>
            </a:r>
            <a:r>
              <a:rPr lang="en-US" sz="2400" b="0" dirty="0" err="1">
                <a:latin typeface="Constantia" panose="02030602050306030303" pitchFamily="18" charset="0"/>
              </a:rPr>
              <a:t>cila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trajtoi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propozimin</a:t>
            </a:r>
            <a:r>
              <a:rPr lang="en-US" sz="2400" b="0" dirty="0">
                <a:latin typeface="Constantia" panose="02030602050306030303" pitchFamily="18" charset="0"/>
              </a:rPr>
              <a:t> e </a:t>
            </a:r>
            <a:r>
              <a:rPr lang="en-US" sz="2400" b="0" dirty="0" err="1">
                <a:latin typeface="Constantia" panose="02030602050306030303" pitchFamily="18" charset="0"/>
              </a:rPr>
              <a:t>bërë</a:t>
            </a:r>
            <a:r>
              <a:rPr lang="en-US" sz="2400" b="0" dirty="0">
                <a:latin typeface="Constantia" panose="02030602050306030303" pitchFamily="18" charset="0"/>
              </a:rPr>
              <a:t>, </a:t>
            </a:r>
            <a:r>
              <a:rPr lang="en-US" sz="2400" b="0" dirty="0" err="1">
                <a:latin typeface="Constantia" panose="02030602050306030303" pitchFamily="18" charset="0"/>
              </a:rPr>
              <a:t>dhe</a:t>
            </a:r>
            <a:r>
              <a:rPr lang="en-US" sz="2400" b="0" dirty="0">
                <a:latin typeface="Constantia" panose="02030602050306030303" pitchFamily="18" charset="0"/>
              </a:rPr>
              <a:t> pas </a:t>
            </a:r>
            <a:r>
              <a:rPr lang="en-US" sz="2400" b="0" dirty="0" err="1">
                <a:latin typeface="Constantia" panose="02030602050306030303" pitchFamily="18" charset="0"/>
              </a:rPr>
              <a:t>pak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kohësh</a:t>
            </a:r>
            <a:r>
              <a:rPr lang="en-US" sz="2400" b="0" dirty="0">
                <a:latin typeface="Constantia" panose="02030602050306030303" pitchFamily="18" charset="0"/>
              </a:rPr>
              <a:t>, </a:t>
            </a:r>
            <a:r>
              <a:rPr lang="en-US" sz="2400" b="0" dirty="0" err="1">
                <a:latin typeface="Constantia" panose="02030602050306030303" pitchFamily="18" charset="0"/>
              </a:rPr>
              <a:t>në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prill</a:t>
            </a:r>
            <a:r>
              <a:rPr lang="en-US" sz="2400" b="0" dirty="0">
                <a:latin typeface="Constantia" panose="02030602050306030303" pitchFamily="18" charset="0"/>
              </a:rPr>
              <a:t> 1951, </a:t>
            </a:r>
            <a:r>
              <a:rPr lang="en-US" sz="2400" b="0" dirty="0" err="1">
                <a:latin typeface="Constantia" panose="02030602050306030303" pitchFamily="18" charset="0"/>
              </a:rPr>
              <a:t>në</a:t>
            </a:r>
            <a:r>
              <a:rPr lang="en-US" sz="2400" b="0" dirty="0">
                <a:latin typeface="Constantia" panose="02030602050306030303" pitchFamily="18" charset="0"/>
              </a:rPr>
              <a:t> Paris u </a:t>
            </a:r>
            <a:r>
              <a:rPr lang="en-US" sz="2400" b="0" dirty="0" err="1">
                <a:latin typeface="Constantia" panose="02030602050306030303" pitchFamily="18" charset="0"/>
              </a:rPr>
              <a:t>arrit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që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Marrëveshja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mbi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Themelimin</a:t>
            </a:r>
            <a:r>
              <a:rPr lang="en-US" sz="2400" b="0" dirty="0">
                <a:latin typeface="Constantia" panose="02030602050306030303" pitchFamily="18" charset="0"/>
              </a:rPr>
              <a:t> e KEQÇ </a:t>
            </a:r>
            <a:r>
              <a:rPr lang="en-US" sz="2400" b="0" dirty="0" err="1">
                <a:latin typeface="Constantia" panose="02030602050306030303" pitchFamily="18" charset="0"/>
              </a:rPr>
              <a:t>të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nënshkruhej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nga</a:t>
            </a:r>
            <a:r>
              <a:rPr lang="en-US" sz="2400" b="0" dirty="0">
                <a:latin typeface="Constantia" panose="02030602050306030303" pitchFamily="18" charset="0"/>
              </a:rPr>
              <a:t> Franca, </a:t>
            </a:r>
            <a:r>
              <a:rPr lang="en-US" sz="2400" b="0" dirty="0" err="1">
                <a:latin typeface="Constantia" panose="02030602050306030303" pitchFamily="18" charset="0"/>
              </a:rPr>
              <a:t>Republika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Federale</a:t>
            </a:r>
            <a:r>
              <a:rPr lang="en-US" sz="2400" b="0" dirty="0">
                <a:latin typeface="Constantia" panose="02030602050306030303" pitchFamily="18" charset="0"/>
              </a:rPr>
              <a:t> e </a:t>
            </a:r>
            <a:r>
              <a:rPr lang="en-US" sz="2400" b="0" dirty="0" err="1">
                <a:latin typeface="Constantia" panose="02030602050306030303" pitchFamily="18" charset="0"/>
              </a:rPr>
              <a:t>Gjermanisë</a:t>
            </a:r>
            <a:r>
              <a:rPr lang="en-US" sz="2400" b="0" dirty="0">
                <a:latin typeface="Constantia" panose="02030602050306030303" pitchFamily="18" charset="0"/>
              </a:rPr>
              <a:t>, Italia, </a:t>
            </a:r>
            <a:r>
              <a:rPr lang="en-US" sz="2400" b="0" dirty="0" err="1">
                <a:latin typeface="Constantia" panose="02030602050306030303" pitchFamily="18" charset="0"/>
              </a:rPr>
              <a:t>Belgjika</a:t>
            </a:r>
            <a:r>
              <a:rPr lang="en-US" sz="2400" b="0" dirty="0">
                <a:latin typeface="Constantia" panose="02030602050306030303" pitchFamily="18" charset="0"/>
              </a:rPr>
              <a:t>, </a:t>
            </a:r>
            <a:r>
              <a:rPr lang="en-US" sz="2400" b="0" dirty="0" err="1">
                <a:latin typeface="Constantia" panose="02030602050306030303" pitchFamily="18" charset="0"/>
              </a:rPr>
              <a:t>Luksemburgu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dhe</a:t>
            </a:r>
            <a:r>
              <a:rPr lang="en-US" sz="2400" b="0" dirty="0">
                <a:latin typeface="Constantia" panose="02030602050306030303" pitchFamily="18" charset="0"/>
              </a:rPr>
              <a:t> </a:t>
            </a:r>
            <a:r>
              <a:rPr lang="en-US" sz="2400" b="0" dirty="0" err="1">
                <a:latin typeface="Constantia" panose="02030602050306030303" pitchFamily="18" charset="0"/>
              </a:rPr>
              <a:t>Holanda</a:t>
            </a:r>
            <a:r>
              <a:rPr lang="en-US" sz="2400" b="0" dirty="0">
                <a:latin typeface="Constantia" panose="0203060205030603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74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1-PUB">
  <a:themeElements>
    <a:clrScheme name="template1-P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1-PU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mplate1-P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-P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-P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</TotalTime>
  <Words>1327</Words>
  <Application>Microsoft Office PowerPoint</Application>
  <PresentationFormat>On-screen Show (4:3)</PresentationFormat>
  <Paragraphs>137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Constantia</vt:lpstr>
      <vt:lpstr>Georgia</vt:lpstr>
      <vt:lpstr>Times New Roman</vt:lpstr>
      <vt:lpstr>Verdana</vt:lpstr>
      <vt:lpstr>Wingdings</vt:lpstr>
      <vt:lpstr>template1-PUB</vt:lpstr>
      <vt:lpstr>1_template1-PUB</vt:lpstr>
      <vt:lpstr>Si u krijua Bashkimi Europian…</vt:lpstr>
      <vt:lpstr>Historiku </vt:lpstr>
      <vt:lpstr>Historiku </vt:lpstr>
      <vt:lpstr>***</vt:lpstr>
      <vt:lpstr>Idea Federaliste </vt:lpstr>
      <vt:lpstr>Idea Federaliste </vt:lpstr>
      <vt:lpstr>PLANI SCHUMAN</vt:lpstr>
      <vt:lpstr>Plani Schuman……</vt:lpstr>
      <vt:lpstr>Themelimi i KEQÇ</vt:lpstr>
      <vt:lpstr>Themelimi i KEQÇ</vt:lpstr>
      <vt:lpstr> Komuniteti Europian 1951 </vt:lpstr>
      <vt:lpstr>Kush ishin  “etërit  e Evropës” ?</vt:lpstr>
      <vt:lpstr>***  </vt:lpstr>
      <vt:lpstr>***</vt:lpstr>
      <vt:lpstr>Masat e marra? </vt:lpstr>
      <vt:lpstr>Masat e marra? </vt:lpstr>
      <vt:lpstr>***</vt:lpstr>
      <vt:lpstr>PowerPoint Presentation</vt:lpstr>
      <vt:lpstr>Komuniteti Evropian i Mbrojtjes,  1952 </vt:lpstr>
      <vt:lpstr>Nga KEQÇ deri në themelimin e Komunitetit Evropian për Ekonominë (KEE)</vt:lpstr>
      <vt:lpstr>&gt;&gt;&gt;</vt:lpstr>
      <vt:lpstr>Raporti Spaak </vt:lpstr>
      <vt:lpstr>***</vt:lpstr>
      <vt:lpstr>25 mars, 1957 </vt:lpstr>
      <vt:lpstr>1 janar, 1958 </vt:lpstr>
      <vt:lpstr>Elemente të Traktatit të KEE</vt:lpstr>
      <vt:lpstr>Elemente të Traktatit të KEE</vt:lpstr>
      <vt:lpstr>***</vt:lpstr>
      <vt:lpstr>***</vt:lpstr>
      <vt:lpstr>***</vt:lpstr>
      <vt:lpstr>***</vt:lpstr>
      <vt:lpstr>KEQC - KEE -  EUROATOMI</vt:lpstr>
      <vt:lpstr>KEQC - KEE -  EUROATOMI</vt:lpstr>
      <vt:lpstr>Mars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Meri</dc:creator>
  <cp:lastModifiedBy>User</cp:lastModifiedBy>
  <cp:revision>133</cp:revision>
  <cp:lastPrinted>2017-03-21T14:17:37Z</cp:lastPrinted>
  <dcterms:created xsi:type="dcterms:W3CDTF">2012-02-02T16:59:59Z</dcterms:created>
  <dcterms:modified xsi:type="dcterms:W3CDTF">2023-01-15T11:34:51Z</dcterms:modified>
</cp:coreProperties>
</file>