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4" y="208537"/>
            <a:ext cx="8605891" cy="528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694" y="3607699"/>
            <a:ext cx="8825658" cy="1972491"/>
          </a:xfrm>
        </p:spPr>
        <p:txBody>
          <a:bodyPr/>
          <a:lstStyle/>
          <a:p>
            <a:pPr algn="ctr"/>
            <a:r>
              <a:rPr lang="sq-AL" sz="6600" b="1" dirty="0">
                <a:solidFill>
                  <a:schemeClr val="tx1"/>
                </a:solidFill>
              </a:rPr>
              <a:t/>
            </a:r>
            <a:br>
              <a:rPr lang="sq-AL" sz="6600" b="1" dirty="0">
                <a:solidFill>
                  <a:schemeClr val="tx1"/>
                </a:solidFill>
              </a:rPr>
            </a:br>
            <a:r>
              <a:rPr lang="en-US" sz="6600" b="1" dirty="0" smtClean="0">
                <a:solidFill>
                  <a:schemeClr val="tx1"/>
                </a:solidFill>
              </a:rPr>
              <a:t>M</a:t>
            </a:r>
            <a:r>
              <a:rPr lang="sq-AL" sz="6600" b="1" dirty="0" smtClean="0"/>
              <a:t>ultilinguizmi në Bashkimin Europian</a:t>
            </a:r>
            <a:endParaRPr lang="sq-AL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5" y="579547"/>
            <a:ext cx="1612477" cy="1612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6" y="5700915"/>
            <a:ext cx="3224400" cy="849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683" y="4056323"/>
            <a:ext cx="1472209" cy="144028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598656" y="1330604"/>
            <a:ext cx="3896195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endParaRPr lang="sq-AL" sz="2800" b="1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089248" y="5757255"/>
            <a:ext cx="5591493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3200" b="1" dirty="0" smtClean="0"/>
              <a:t>Dr. </a:t>
            </a:r>
            <a:r>
              <a:rPr lang="sq-AL" sz="3200" b="1" dirty="0" smtClean="0"/>
              <a:t>Manjola ZaÇellari</a:t>
            </a:r>
            <a:endParaRPr lang="sq-AL" sz="3200" b="1" dirty="0"/>
          </a:p>
        </p:txBody>
      </p:sp>
    </p:spTree>
    <p:extLst>
      <p:ext uri="{BB962C8B-B14F-4D97-AF65-F5344CB8AC3E}">
        <p14:creationId xmlns:p14="http://schemas.microsoft.com/office/powerpoint/2010/main" val="32091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q-AL" dirty="0"/>
              <a:t>Të gjitha versionet gjuhësore të një ligji të BE-së kanë të njëjtën vlerë ligjore, ndryshe nga dokumentet e OKB-së ose OECD-së, ku vetëm origjinali është versioni autentik. Legjislacioni dhe dokumentet me rëndësi apo interes të madh publik prodhohen në të 24 gjuhët zyrtare. </a:t>
            </a:r>
            <a:endParaRPr lang="en-US" dirty="0" smtClean="0"/>
          </a:p>
          <a:p>
            <a:r>
              <a:rPr lang="sq-AL" dirty="0" smtClean="0"/>
              <a:t>Dokumentet </a:t>
            </a:r>
            <a:r>
              <a:rPr lang="sq-AL" dirty="0"/>
              <a:t>e tjera – të tilla si korrespondenca me autoritetet kombëtare dhe vendimet drejtuar individëve ose subjekteve të veçanta – përkthehen vetëm në gjuhët e destinacionit. </a:t>
            </a:r>
            <a:endParaRPr lang="en-US" dirty="0" smtClean="0"/>
          </a:p>
          <a:p>
            <a:r>
              <a:rPr lang="sq-AL" dirty="0" smtClean="0"/>
              <a:t>Qytetarët </a:t>
            </a:r>
            <a:r>
              <a:rPr lang="sq-AL" dirty="0"/>
              <a:t>që u drejtohen institucioneve evropiane mund të përdorin çdo gjuhë zyrtare dhe kanë të drejtë të përgjigjen në të njëjtën gjuhë. </a:t>
            </a:r>
            <a:endParaRPr lang="en-US" dirty="0" smtClean="0"/>
          </a:p>
          <a:p>
            <a:r>
              <a:rPr lang="sq-AL" dirty="0" smtClean="0"/>
              <a:t>Për </a:t>
            </a:r>
            <a:r>
              <a:rPr lang="sq-AL" dirty="0"/>
              <a:t>rritjen e efikasitetit, Komisioni Evropian operon brenda vendit në tre gjuhë 'pune' – anglisht, frëngjisht dhe gjermanisht.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6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616362"/>
          </a:xfrm>
        </p:spPr>
        <p:txBody>
          <a:bodyPr/>
          <a:lstStyle/>
          <a:p>
            <a:r>
              <a:rPr lang="sq-AL" dirty="0"/>
              <a:t>Situata është disi e ndryshme në Parlamentin </a:t>
            </a:r>
            <a:r>
              <a:rPr lang="sq-AL" dirty="0" smtClean="0"/>
              <a:t>Evropian</a:t>
            </a:r>
            <a:r>
              <a:rPr lang="en-US" dirty="0" smtClean="0"/>
              <a:t>.</a:t>
            </a:r>
          </a:p>
          <a:p>
            <a:r>
              <a:rPr lang="sq-AL" dirty="0" smtClean="0"/>
              <a:t>Në </a:t>
            </a:r>
            <a:r>
              <a:rPr lang="sq-AL" dirty="0"/>
              <a:t>epokën dixhitale, zgjedhja e gjuhës (mbulimit) të duhur për një faqe interneti është gjithnjë e më e rëndësishme. </a:t>
            </a:r>
            <a:endParaRPr lang="en-US" dirty="0" smtClean="0"/>
          </a:p>
          <a:p>
            <a:r>
              <a:rPr lang="sq-AL" dirty="0" smtClean="0"/>
              <a:t>Është </a:t>
            </a:r>
            <a:r>
              <a:rPr lang="sq-AL" dirty="0"/>
              <a:t>interesante të theksohet se Komisioni Evropian nuk ka asnjë detyrim ligjor për të ofruar përkthim të gjerë të faqeve të tij të internetit në të gjitha gjuhët zyrtare. </a:t>
            </a:r>
            <a:endParaRPr lang="en-US" dirty="0" smtClean="0"/>
          </a:p>
          <a:p>
            <a:r>
              <a:rPr lang="sq-AL" dirty="0" smtClean="0"/>
              <a:t>Megjithatë</a:t>
            </a:r>
            <a:r>
              <a:rPr lang="sq-AL" dirty="0"/>
              <a:t>, për lehtësinë e aksesit, Komisioni ofron informacion në sa më shumë gjuhë të jetë e mundur.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5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Regjimi gjuhësor i organeve të tjera shumëkombëshe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 smtClean="0"/>
              <a:t>Ligjbërja në </a:t>
            </a:r>
            <a:r>
              <a:rPr lang="en-US" dirty="0" smtClean="0"/>
              <a:t>BE </a:t>
            </a:r>
            <a:r>
              <a:rPr lang="sq-AL" dirty="0" smtClean="0"/>
              <a:t>dhe </a:t>
            </a:r>
            <a:r>
              <a:rPr lang="sq-AL" dirty="0"/>
              <a:t>përfshirja e drejtpërdrejtë e </a:t>
            </a:r>
            <a:r>
              <a:rPr lang="sq-AL" dirty="0" smtClean="0"/>
              <a:t>qytetarëve</a:t>
            </a:r>
            <a:r>
              <a:rPr lang="en-US" dirty="0" smtClean="0"/>
              <a:t> </a:t>
            </a:r>
            <a:r>
              <a:rPr lang="sq-AL" dirty="0" smtClean="0"/>
              <a:t>në </a:t>
            </a:r>
            <a:r>
              <a:rPr lang="sq-AL" dirty="0"/>
              <a:t>punët e saj shpjegojnë pse </a:t>
            </a:r>
            <a:r>
              <a:rPr lang="en-US" dirty="0" smtClean="0"/>
              <a:t>BE-ja </a:t>
            </a:r>
            <a:r>
              <a:rPr lang="sq-AL" dirty="0" smtClean="0"/>
              <a:t>përdor </a:t>
            </a:r>
            <a:r>
              <a:rPr lang="sq-AL" dirty="0"/>
              <a:t>më shumë gjuhë në krahasim me organet e tjera shumëkombëshe, si OKB-ja ose NATO, të cilat veprojnë vetëm në nivel ndërqeveritar dhe nuk kanë funksion legjislativ. </a:t>
            </a:r>
            <a:endParaRPr lang="en-US" dirty="0" smtClean="0"/>
          </a:p>
          <a:p>
            <a:r>
              <a:rPr lang="sq-AL" dirty="0" smtClean="0"/>
              <a:t>Për </a:t>
            </a:r>
            <a:r>
              <a:rPr lang="sq-AL" dirty="0"/>
              <a:t>shembull, ndryshe nga BE-ja, OKB-ja, me 193 anëtarë, ka gjashtë gjuhë zyrtare. </a:t>
            </a:r>
            <a:endParaRPr lang="en-US" dirty="0" smtClean="0"/>
          </a:p>
          <a:p>
            <a:r>
              <a:rPr lang="sq-AL" dirty="0" smtClean="0"/>
              <a:t>Këshilli </a:t>
            </a:r>
            <a:r>
              <a:rPr lang="sq-AL" dirty="0"/>
              <a:t>i Evropës, me 47 anëtarë, publikon dokumentet e tij zyrtare vetëm në anglisht dhe frëngjisht, ndërsa NATO, me 29 anëtarë, përdor kryesisht anglisht, pavarësisht se ka dy gjuhë zyrtare.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1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Ruajtja e diversitetit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Gjuhët kombëtare janë një tipar themelor i identitetit kulturor të një vendi dhe një element i rëndësishëm i sovranitetit të tij. </a:t>
            </a:r>
            <a:endParaRPr lang="en-US" dirty="0"/>
          </a:p>
          <a:p>
            <a:r>
              <a:rPr lang="sq-AL" dirty="0" smtClean="0"/>
              <a:t>BE-ja </a:t>
            </a:r>
            <a:r>
              <a:rPr lang="sq-AL" dirty="0"/>
              <a:t>funksionon si një 'familje' anëtarët e së cilës ruajnë identitetin e tyre kulturor, një parim që pasqyrohet në moton e BE-së 'Të bashkuar në diversitet'. </a:t>
            </a:r>
            <a:endParaRPr lang="en-US" dirty="0" smtClean="0"/>
          </a:p>
          <a:p>
            <a:r>
              <a:rPr lang="sq-AL" dirty="0" smtClean="0"/>
              <a:t>Kur </a:t>
            </a:r>
            <a:r>
              <a:rPr lang="sq-AL" dirty="0"/>
              <a:t>hyjnë në BE, shtetet e reja anëtare deklarojnë se cila nga gjuhët e tyre do të bëhet gjuhë zyrtare e BE-së. </a:t>
            </a:r>
            <a:endParaRPr lang="en-US" dirty="0" smtClean="0"/>
          </a:p>
          <a:p>
            <a:r>
              <a:rPr lang="sq-AL" dirty="0" smtClean="0"/>
              <a:t>Aktualisht</a:t>
            </a:r>
            <a:r>
              <a:rPr lang="sq-AL" dirty="0"/>
              <a:t>, BE-ja ka tre alfabete (cirilik, </a:t>
            </a:r>
            <a:r>
              <a:rPr lang="sq-AL" dirty="0" smtClean="0"/>
              <a:t>gre</a:t>
            </a:r>
            <a:r>
              <a:rPr lang="en-US" dirty="0" smtClean="0"/>
              <a:t>k</a:t>
            </a:r>
            <a:r>
              <a:rPr lang="sq-AL" dirty="0" smtClean="0"/>
              <a:t> </a:t>
            </a:r>
            <a:r>
              <a:rPr lang="sq-AL" dirty="0"/>
              <a:t>dhe </a:t>
            </a:r>
            <a:r>
              <a:rPr lang="sq-AL" dirty="0" smtClean="0"/>
              <a:t>latin) </a:t>
            </a:r>
            <a:r>
              <a:rPr lang="sq-AL" dirty="0"/>
              <a:t>dhe 24 gjuhë </a:t>
            </a:r>
            <a:r>
              <a:rPr lang="sq-AL" dirty="0" smtClean="0"/>
              <a:t>zyrtare</a:t>
            </a:r>
            <a:r>
              <a:rPr lang="en-US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1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q-AL" dirty="0"/>
              <a:t>Anglishtja është ende një </a:t>
            </a:r>
            <a:r>
              <a:rPr lang="sq-AL" dirty="0" smtClean="0"/>
              <a:t>nga gjuhë</a:t>
            </a:r>
            <a:r>
              <a:rPr lang="en-US" dirty="0" smtClean="0"/>
              <a:t>t e BE-</a:t>
            </a:r>
            <a:r>
              <a:rPr lang="en-US" dirty="0" err="1" smtClean="0"/>
              <a:t>së</a:t>
            </a:r>
            <a:r>
              <a:rPr lang="sq-AL" dirty="0" smtClean="0"/>
              <a:t>, </a:t>
            </a:r>
            <a:r>
              <a:rPr lang="sq-AL" dirty="0"/>
              <a:t>edhe pas tërheqjes së Mbretërisë së Bashkuar nga BE më 31 janar 2020. </a:t>
            </a:r>
            <a:endParaRPr lang="en-US" dirty="0" smtClean="0"/>
          </a:p>
          <a:p>
            <a:r>
              <a:rPr lang="sq-AL" dirty="0" smtClean="0"/>
              <a:t>Në fakt</a:t>
            </a:r>
            <a:r>
              <a:rPr lang="en-US" dirty="0" smtClean="0"/>
              <a:t>,</a:t>
            </a:r>
            <a:r>
              <a:rPr lang="sq-AL" dirty="0" smtClean="0"/>
              <a:t> </a:t>
            </a:r>
            <a:r>
              <a:rPr lang="sq-AL" dirty="0"/>
              <a:t>anglishtja do të mbetet gjuhë zyrtare dhe e punës e institucioneve të BE-së për aq kohë sa është e listuar si e tillë në Rregulloren Nr. </a:t>
            </a:r>
            <a:r>
              <a:rPr lang="en-US" dirty="0" smtClean="0"/>
              <a:t>1 </a:t>
            </a:r>
            <a:r>
              <a:rPr lang="sq-AL" dirty="0" smtClean="0"/>
              <a:t>nga </a:t>
            </a:r>
            <a:r>
              <a:rPr lang="sq-AL" dirty="0"/>
              <a:t>viti 1958. </a:t>
            </a:r>
            <a:endParaRPr lang="en-US" dirty="0" smtClean="0"/>
          </a:p>
          <a:p>
            <a:r>
              <a:rPr lang="sq-AL" dirty="0" smtClean="0"/>
              <a:t>Anglishtja </a:t>
            </a:r>
            <a:r>
              <a:rPr lang="sq-AL" dirty="0"/>
              <a:t>është gjithashtu një nga gjuhët zyrtare të Irlandës dhe Maltës. </a:t>
            </a:r>
            <a:endParaRPr lang="en-US" dirty="0" smtClean="0"/>
          </a:p>
          <a:p>
            <a:r>
              <a:rPr lang="sq-AL" dirty="0" smtClean="0"/>
              <a:t>Diversiteti </a:t>
            </a:r>
            <a:r>
              <a:rPr lang="sq-AL" dirty="0"/>
              <a:t>gjuhësor është pjesë e ADN-së së Evropës. Krahas gjuhëve zyrtare të BE-së, gjuhët kombëtare të shenjave dhe gjuhët e sjella nga </a:t>
            </a:r>
            <a:r>
              <a:rPr lang="en-US" dirty="0" err="1" smtClean="0"/>
              <a:t>grupe</a:t>
            </a:r>
            <a:r>
              <a:rPr lang="sq-AL" dirty="0" smtClean="0"/>
              <a:t> </a:t>
            </a:r>
            <a:r>
              <a:rPr lang="sq-AL" dirty="0"/>
              <a:t>të ndryshme </a:t>
            </a:r>
            <a:r>
              <a:rPr lang="en-US" dirty="0" smtClean="0"/>
              <a:t>e</a:t>
            </a:r>
            <a:r>
              <a:rPr lang="sq-AL" dirty="0" smtClean="0"/>
              <a:t>migrantësh</a:t>
            </a:r>
            <a:r>
              <a:rPr lang="sq-AL" dirty="0"/>
              <a:t>, plotësojnë tablonë gjuhësore të BE-së. </a:t>
            </a:r>
            <a:endParaRPr lang="en-US" dirty="0" smtClean="0"/>
          </a:p>
          <a:p>
            <a:r>
              <a:rPr lang="sq-AL" dirty="0" smtClean="0"/>
              <a:t>Vlerësohet </a:t>
            </a:r>
            <a:r>
              <a:rPr lang="sq-AL" dirty="0"/>
              <a:t>se qytetarët e të paktën 175 kombësive jetojnë tani brenda kufijve të BE-së.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8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q-AL" dirty="0"/>
              <a:t>Vendet e BE-së janë gjithashtu të përkushtuara për ruajtjen e gjuhëve rajonale ose të pakicave. </a:t>
            </a:r>
            <a:endParaRPr lang="en-US" dirty="0" smtClean="0"/>
          </a:p>
          <a:p>
            <a:r>
              <a:rPr lang="sq-AL" dirty="0" smtClean="0"/>
              <a:t>Pragu </a:t>
            </a:r>
            <a:r>
              <a:rPr lang="sq-AL" dirty="0"/>
              <a:t>kritik për mbijetesën e një gjuhe vlerësohet në 300,000 folës. Sipas UNESCO-s, në BE janë 221 gjuhë rajonale dhe të pakicave të </a:t>
            </a:r>
            <a:r>
              <a:rPr lang="sq-AL" dirty="0" smtClean="0"/>
              <a:t>rrezikuara</a:t>
            </a:r>
            <a:r>
              <a:rPr lang="en-US" dirty="0" smtClean="0"/>
              <a:t>.</a:t>
            </a:r>
          </a:p>
          <a:p>
            <a:r>
              <a:rPr lang="sq-AL" dirty="0" smtClean="0"/>
              <a:t>Megjithatë</a:t>
            </a:r>
            <a:r>
              <a:rPr lang="sq-AL" dirty="0"/>
              <a:t>, ato nuk janë gjuhë që fliten brenda një shteti të </a:t>
            </a:r>
            <a:r>
              <a:rPr lang="sq-AL" dirty="0" smtClean="0"/>
              <a:t>caktuar.</a:t>
            </a:r>
            <a:endParaRPr lang="en-US" dirty="0" smtClean="0"/>
          </a:p>
          <a:p>
            <a:r>
              <a:rPr lang="sq-AL" dirty="0" smtClean="0"/>
              <a:t>Mbrojtja </a:t>
            </a:r>
            <a:r>
              <a:rPr lang="sq-AL" dirty="0"/>
              <a:t>dhe promovimi i tyre sigurohet nga Karta Evropiane për Gjuhët Rajonale ose të Pakicave, e miratuar nën kujdesin e Këshillit të Evropës në vitin 1992 dhe e nënshkruar dhe ratifikuar nga 16 vende të BE-së. </a:t>
            </a:r>
            <a:endParaRPr lang="en-US" dirty="0" smtClean="0"/>
          </a:p>
          <a:p>
            <a:r>
              <a:rPr lang="sq-AL" dirty="0" smtClean="0"/>
              <a:t>Belgjika</a:t>
            </a:r>
            <a:r>
              <a:rPr lang="sq-AL" dirty="0"/>
              <a:t>, Estonia, Letonia, Lituania, Greqia, Irlanda, Portugalia dhe Bullgaria ende nuk e kanë nënshkruar </a:t>
            </a:r>
            <a:r>
              <a:rPr lang="en-US" dirty="0" smtClean="0"/>
              <a:t>K</a:t>
            </a:r>
            <a:r>
              <a:rPr lang="sq-AL" dirty="0" smtClean="0"/>
              <a:t>artën</a:t>
            </a:r>
            <a:r>
              <a:rPr lang="sq-AL" dirty="0"/>
              <a:t>. </a:t>
            </a:r>
            <a:endParaRPr lang="en-US" dirty="0" smtClean="0"/>
          </a:p>
          <a:p>
            <a:r>
              <a:rPr lang="sq-AL" dirty="0" smtClean="0"/>
              <a:t>Ndërkohë</a:t>
            </a:r>
            <a:r>
              <a:rPr lang="sq-AL" dirty="0"/>
              <a:t>, Franca, Italia dhe Malta nuk e kanë ratifikuar atë.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7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924031"/>
          </a:xfrm>
        </p:spPr>
        <p:txBody>
          <a:bodyPr/>
          <a:lstStyle/>
          <a:p>
            <a:r>
              <a:rPr lang="sq-AL" dirty="0" smtClean="0"/>
              <a:t>Karta </a:t>
            </a:r>
            <a:r>
              <a:rPr lang="sq-AL" dirty="0"/>
              <a:t>mbron dhe promovon gjuhët; megjithatë, çdo pretendim jashtë këtij </a:t>
            </a:r>
            <a:r>
              <a:rPr lang="sq-AL" dirty="0" smtClean="0"/>
              <a:t>qëllimi </a:t>
            </a:r>
            <a:r>
              <a:rPr lang="sq-AL" dirty="0"/>
              <a:t>është i përjashtuar shprehimisht nga kompetenca e </a:t>
            </a:r>
            <a:r>
              <a:rPr lang="sq-AL" dirty="0" smtClean="0"/>
              <a:t>saj. </a:t>
            </a:r>
            <a:endParaRPr lang="en-US" dirty="0" smtClean="0"/>
          </a:p>
          <a:p>
            <a:r>
              <a:rPr lang="en-US" dirty="0"/>
              <a:t>K</a:t>
            </a:r>
            <a:r>
              <a:rPr lang="en-US" dirty="0" smtClean="0"/>
              <a:t>arta</a:t>
            </a:r>
            <a:r>
              <a:rPr lang="sq-AL" dirty="0" smtClean="0"/>
              <a:t> </a:t>
            </a:r>
            <a:r>
              <a:rPr lang="sq-AL" dirty="0"/>
              <a:t>gjithashtu inkurajon vendet që të bashkëpunojnë për të promovuar gjuhët rajonale dhe të </a:t>
            </a:r>
            <a:r>
              <a:rPr lang="sq-AL" dirty="0" smtClean="0"/>
              <a:t>pakicave, </a:t>
            </a:r>
            <a:r>
              <a:rPr lang="sq-AL" dirty="0"/>
              <a:t>si </a:t>
            </a:r>
            <a:r>
              <a:rPr lang="sq-AL" dirty="0" smtClean="0"/>
              <a:t>është rasti i gjuhës baske </a:t>
            </a:r>
            <a:r>
              <a:rPr lang="sq-AL" dirty="0"/>
              <a:t>- në përdorim si në Spanjë </a:t>
            </a:r>
            <a:r>
              <a:rPr lang="sq-AL" dirty="0" smtClean="0"/>
              <a:t>ashtu edhe </a:t>
            </a:r>
            <a:r>
              <a:rPr lang="sq-AL" dirty="0"/>
              <a:t>në Francë.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Vendet qendrore dhe lindore të BE-së shfaqin një numër më të madh të gjuhëve rajonale dhe të pakicave, duke arritur në 18 në Rumani, 17 në Poloni dhe 16 në Kroaci. </a:t>
            </a:r>
            <a:endParaRPr lang="en-US" dirty="0" smtClean="0"/>
          </a:p>
          <a:p>
            <a:r>
              <a:rPr lang="sq-AL" dirty="0" smtClean="0"/>
              <a:t>Në </a:t>
            </a:r>
            <a:r>
              <a:rPr lang="sq-AL" dirty="0"/>
              <a:t>shumicën e vendeve të BE-së në këtë fushë, gjuhët rajonale dhe të pakicave janë gjuhët zyrtare të fqinjëve të tyre. </a:t>
            </a:r>
            <a:endParaRPr lang="en-US" dirty="0" smtClean="0"/>
          </a:p>
          <a:p>
            <a:r>
              <a:rPr lang="sq-AL" dirty="0" smtClean="0"/>
              <a:t>Ky </a:t>
            </a:r>
            <a:r>
              <a:rPr lang="sq-AL" dirty="0"/>
              <a:t>është rasti për gjermanishten në Poloni dhe Çeki, dhe për hungarishtin në Sllovaki dhe Rumani. </a:t>
            </a:r>
            <a:endParaRPr lang="en-US" dirty="0" smtClean="0"/>
          </a:p>
          <a:p>
            <a:r>
              <a:rPr lang="sq-AL" dirty="0" smtClean="0"/>
              <a:t>Tri </a:t>
            </a:r>
            <a:r>
              <a:rPr lang="sq-AL" dirty="0"/>
              <a:t>gjuhë rajonale evropiane – katalanishtja, baskishtja dhe galicishtja – gëzojnë statusin e gjuhëve gjysmë zyrtare (ose bashkëzyrtare).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4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Konkretisht, kjo do të thotë se bazuar në një marrëveshje që rregullon përdorimin e tyre në dokumentet e BE-së, përkthimet ofrohen nga qeveria spanjolle, sipas nevojës dhe kur është e nevojshme dhe me shpenzimet e saj. </a:t>
            </a:r>
            <a:endParaRPr lang="en-US" dirty="0" smtClean="0"/>
          </a:p>
          <a:p>
            <a:r>
              <a:rPr lang="sq-AL" dirty="0" smtClean="0"/>
              <a:t>Përkthimi</a:t>
            </a:r>
            <a:r>
              <a:rPr lang="en-US" dirty="0" smtClean="0"/>
              <a:t> </a:t>
            </a:r>
            <a:r>
              <a:rPr lang="sq-AL" dirty="0" smtClean="0"/>
              <a:t>nga </a:t>
            </a:r>
            <a:r>
              <a:rPr lang="sq-AL" dirty="0"/>
              <a:t>(por jo në) </a:t>
            </a:r>
            <a:r>
              <a:rPr lang="sq-AL" dirty="0" smtClean="0"/>
              <a:t>gjuha</a:t>
            </a:r>
            <a:r>
              <a:rPr lang="en-US" dirty="0" smtClean="0"/>
              <a:t> </a:t>
            </a:r>
            <a:r>
              <a:rPr lang="sq-AL" dirty="0" smtClean="0"/>
              <a:t>bask</a:t>
            </a:r>
            <a:r>
              <a:rPr lang="en-US" dirty="0" smtClean="0"/>
              <a:t>e</a:t>
            </a:r>
            <a:r>
              <a:rPr lang="sq-AL" dirty="0" smtClean="0"/>
              <a:t>,</a:t>
            </a:r>
            <a:r>
              <a:rPr lang="en-US" dirty="0"/>
              <a:t> </a:t>
            </a:r>
            <a:r>
              <a:rPr lang="sq-AL" dirty="0" smtClean="0"/>
              <a:t>katala</a:t>
            </a:r>
            <a:r>
              <a:rPr lang="en-US" dirty="0" smtClean="0"/>
              <a:t>ne</a:t>
            </a:r>
            <a:r>
              <a:rPr lang="sq-AL" dirty="0" smtClean="0"/>
              <a:t>/valenciane/balearik</a:t>
            </a:r>
            <a:r>
              <a:rPr lang="en-US" dirty="0" smtClean="0"/>
              <a:t>e</a:t>
            </a:r>
            <a:r>
              <a:rPr lang="sq-AL" dirty="0" smtClean="0"/>
              <a:t> </a:t>
            </a:r>
            <a:r>
              <a:rPr lang="sq-AL" dirty="0"/>
              <a:t>dhe </a:t>
            </a:r>
            <a:r>
              <a:rPr lang="sq-AL" dirty="0" smtClean="0"/>
              <a:t>gal</a:t>
            </a:r>
            <a:r>
              <a:rPr lang="en-US" dirty="0" smtClean="0"/>
              <a:t>e</a:t>
            </a:r>
            <a:r>
              <a:rPr lang="sq-AL" dirty="0" smtClean="0"/>
              <a:t> </a:t>
            </a:r>
            <a:r>
              <a:rPr lang="sq-AL" dirty="0"/>
              <a:t>ofrohet me kërkesë për formacione të caktuara të Këshillit me përfaqësues rajonalë, si dhe në seancat plenare të Komitetit të Rajoneve dhe Komitetit Ekonomik dhe Social Evropian. </a:t>
            </a:r>
            <a:endParaRPr lang="en-US" dirty="0" smtClean="0"/>
          </a:p>
          <a:p>
            <a:r>
              <a:rPr lang="sq-AL" dirty="0" smtClean="0"/>
              <a:t>Katalanishtja </a:t>
            </a:r>
            <a:r>
              <a:rPr lang="sq-AL" dirty="0"/>
              <a:t>dhe baskishtja, së bashku me, ndër të tjera, korsiken, oksitanishten dhe bretonishten, janë gjuhë rajonale në Francë, por nuk gëzojnë status zyrtar atje, gjë që ndikon në promovimin e tyre.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1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Platforma e Konferencës për të Ardhmen e Evropës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q-AL" dirty="0"/>
              <a:t>Platforma e Konferencës për të Ardhmen e Evropës – një forum që u mundëson qytetarëve evropianë të debatojnë mbi sfidat dhe prioritetet e Evropës – është plotësisht shumëgjuhëshe dhe pjesëmarrësit mund të paraqesin ide, komente dhe të regjistrojnë ngjarje në të gjitha gjuhët zyrtare të BE-së, si dhe në bashkë. - gjuhët zyrtare të Spanjës. </a:t>
            </a:r>
            <a:endParaRPr lang="en-US" dirty="0" smtClean="0"/>
          </a:p>
          <a:p>
            <a:r>
              <a:rPr lang="en-US" dirty="0"/>
              <a:t>N</a:t>
            </a:r>
            <a:r>
              <a:rPr lang="sq-AL" dirty="0" smtClean="0"/>
              <a:t>ë </a:t>
            </a:r>
            <a:r>
              <a:rPr lang="sq-AL" dirty="0"/>
              <a:t>vitin 2000, autorët e një studimi paralajmëruan se kërcënimi kryesor për diversitetin gjuhësor - veçanërisht në internet - do të vinte nga shumëgjuhësia e </a:t>
            </a:r>
            <a:r>
              <a:rPr lang="sq-AL" dirty="0" smtClean="0"/>
              <a:t>kufizuar</a:t>
            </a:r>
            <a:r>
              <a:rPr lang="en-US" dirty="0" smtClean="0"/>
              <a:t>, </a:t>
            </a:r>
            <a:r>
              <a:rPr lang="sq-AL" dirty="0" smtClean="0"/>
              <a:t>pra nga përkthimi automatik i gjuhëve të mëdha, duke ndikuar te gjuhët e vogla.</a:t>
            </a:r>
          </a:p>
          <a:p>
            <a:r>
              <a:rPr lang="sq-AL" dirty="0" smtClean="0"/>
              <a:t>Rreziku </a:t>
            </a:r>
            <a:r>
              <a:rPr lang="sq-AL" dirty="0"/>
              <a:t>i vërtetë, pra, do të priste të vinte nga një fasadë e diversitetit gjuhësor që favorizon disa gjuhë dominuese, por </a:t>
            </a:r>
            <a:r>
              <a:rPr lang="sq-AL" dirty="0" smtClean="0"/>
              <a:t>përjasht</a:t>
            </a:r>
            <a:r>
              <a:rPr lang="en-US" dirty="0" smtClean="0"/>
              <a:t>om</a:t>
            </a:r>
            <a:r>
              <a:rPr lang="sq-AL" dirty="0" smtClean="0"/>
              <a:t> </a:t>
            </a:r>
            <a:r>
              <a:rPr lang="sq-AL" dirty="0"/>
              <a:t>të gjitha të tjerat.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9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Shumëgjuhësia/Multilinguizmi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Sot në mbarë botën fliten rreth 7000 gjuhë. </a:t>
            </a:r>
            <a:endParaRPr lang="en-US" dirty="0" smtClean="0"/>
          </a:p>
          <a:p>
            <a:r>
              <a:rPr lang="sq-AL" dirty="0" smtClean="0"/>
              <a:t>Megjithatë</a:t>
            </a:r>
            <a:r>
              <a:rPr lang="sq-AL" dirty="0"/>
              <a:t>, gjysma e popullsisë së botës ndan vetëm gjashtë gjuhë amtare dhe rreth 90% e të gjitha gjuhëve mund të zëvendësohen nga ato dominuese deri në fund të shekullit. </a:t>
            </a:r>
            <a:endParaRPr lang="en-US" dirty="0" smtClean="0"/>
          </a:p>
          <a:p>
            <a:r>
              <a:rPr lang="sq-AL" dirty="0" smtClean="0"/>
              <a:t>Bashkekzistenca </a:t>
            </a:r>
            <a:r>
              <a:rPr lang="sq-AL" dirty="0"/>
              <a:t>harmonike e 24 gjuhëve zyrtare është një nga tiparet më dalluese të projektit evropian. </a:t>
            </a:r>
            <a:endParaRPr lang="en-US" dirty="0" smtClean="0"/>
          </a:p>
          <a:p>
            <a:r>
              <a:rPr lang="sq-AL" dirty="0" smtClean="0"/>
              <a:t>Shumëgjuhësia </a:t>
            </a:r>
            <a:r>
              <a:rPr lang="sq-AL" dirty="0"/>
              <a:t>nuk është vetëm një shprehje e identiteteve kulturore të vendeve të BE-së, por gjithashtu ndihmon në ruajtjen e demokracisë, transparencës dhe llogaridhënies</a:t>
            </a:r>
            <a:r>
              <a:rPr lang="sq-AL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6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q-AL" dirty="0" smtClean="0"/>
              <a:t>N</a:t>
            </a:r>
            <a:r>
              <a:rPr lang="en-US" dirty="0" smtClean="0"/>
              <a:t>ë </a:t>
            </a:r>
            <a:r>
              <a:rPr lang="sq-AL" dirty="0" smtClean="0"/>
              <a:t>disa raste </a:t>
            </a:r>
            <a:r>
              <a:rPr lang="sq-AL" dirty="0"/>
              <a:t>është konsideruar adoptimi i një gjuhe të vetme të BE-së, por demokracia, transparenca dhe llogaridhënia kërkojnë që të gjithë qytetarët e BE-së të kuptojnë qartë se çfarë po bëhet në emër të tyre. </a:t>
            </a:r>
            <a:endParaRPr lang="en-US" dirty="0" smtClean="0"/>
          </a:p>
          <a:p>
            <a:r>
              <a:rPr lang="sq-AL" dirty="0" smtClean="0"/>
              <a:t>Për </a:t>
            </a:r>
            <a:r>
              <a:rPr lang="sq-AL" dirty="0"/>
              <a:t>më tepër, respektimi i diversitetit gjuhësor është i sanksionuar në Traktatet (neni 3(3) </a:t>
            </a:r>
            <a:r>
              <a:rPr lang="sq-AL" dirty="0" smtClean="0"/>
              <a:t>TEU</a:t>
            </a:r>
            <a:r>
              <a:rPr lang="en-US" dirty="0" smtClean="0"/>
              <a:t>- Treaty of the EU</a:t>
            </a:r>
            <a:r>
              <a:rPr lang="sq-AL" dirty="0" smtClean="0"/>
              <a:t>) </a:t>
            </a:r>
            <a:r>
              <a:rPr lang="sq-AL" dirty="0"/>
              <a:t>dhe Karta e të Drejtave Themelore të BE-së (neni 22). </a:t>
            </a:r>
            <a:endParaRPr lang="en-US" dirty="0" smtClean="0"/>
          </a:p>
          <a:p>
            <a:r>
              <a:rPr lang="sq-AL" dirty="0" smtClean="0"/>
              <a:t>Vështruar </a:t>
            </a:r>
            <a:r>
              <a:rPr lang="sq-AL" dirty="0"/>
              <a:t>nga perspektiva </a:t>
            </a:r>
            <a:r>
              <a:rPr lang="sq-AL" dirty="0" smtClean="0"/>
              <a:t>e </a:t>
            </a:r>
            <a:r>
              <a:rPr lang="sq-AL" dirty="0"/>
              <a:t>BE-së, shumëgjuhësia efektive mund të arrihet vetëm nëse gjenden mënyra që qytetarët dhe organet të komunikojnë me njëri-tjetrin – ose duke përdorur një gjuhë të ndryshme nga </a:t>
            </a:r>
            <a:r>
              <a:rPr lang="en-US" dirty="0" err="1" smtClean="0"/>
              <a:t>gjuha</a:t>
            </a:r>
            <a:r>
              <a:rPr lang="sq-AL" dirty="0" smtClean="0"/>
              <a:t> </a:t>
            </a:r>
            <a:r>
              <a:rPr lang="sq-AL" dirty="0"/>
              <a:t>e tyre amtare, ose duke krijuar një sistem gjithëpërfshirës përkthimi. </a:t>
            </a:r>
            <a:endParaRPr lang="en-US" dirty="0" smtClean="0"/>
          </a:p>
          <a:p>
            <a:r>
              <a:rPr lang="sq-AL" dirty="0" smtClean="0"/>
              <a:t>BE-ja </a:t>
            </a:r>
            <a:r>
              <a:rPr lang="sq-AL" dirty="0"/>
              <a:t>është përpjekur të lehtësojë të dyja mënyrat e komunikimit, duke mbështetur mësimin e gjuhëve në Shtetet Anëtare dhe duke krijuar, mirëmbajtur dhe zgjeruar shërbimet komplekse </a:t>
            </a:r>
            <a:r>
              <a:rPr lang="sq-AL" dirty="0" smtClean="0"/>
              <a:t>t</a:t>
            </a:r>
            <a:r>
              <a:rPr lang="en-US" dirty="0" smtClean="0"/>
              <a:t>e </a:t>
            </a:r>
            <a:r>
              <a:rPr lang="sq-AL" dirty="0" smtClean="0"/>
              <a:t>përkthimit</a:t>
            </a:r>
            <a:r>
              <a:rPr lang="en-US" dirty="0" smtClean="0"/>
              <a:t>.</a:t>
            </a:r>
            <a:r>
              <a:rPr lang="sq-AL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6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q-AL" dirty="0"/>
              <a:t>Mësimi i gjuhës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q-AL" dirty="0"/>
              <a:t>BE-ja promovon mësimin e gjuhëve, por ka ndikim të kufizuar mbi politikat arsimore dhe gjuhësore, pasi këto janë përgjegjësi e vendeve </a:t>
            </a:r>
            <a:r>
              <a:rPr lang="sq-AL" dirty="0" smtClean="0"/>
              <a:t>anëtare </a:t>
            </a:r>
            <a:r>
              <a:rPr lang="sq-AL" dirty="0"/>
              <a:t>të BE-së. </a:t>
            </a:r>
            <a:endParaRPr lang="en-US" dirty="0" smtClean="0"/>
          </a:p>
          <a:p>
            <a:r>
              <a:rPr lang="sq-AL" dirty="0" smtClean="0"/>
              <a:t>Në </a:t>
            </a:r>
            <a:r>
              <a:rPr lang="sq-AL" dirty="0"/>
              <a:t>praktikë, kjo do të thotë se BE-ja nuk mund të shkojë përtej rekomandimeve. </a:t>
            </a:r>
            <a:endParaRPr lang="en-US" dirty="0" smtClean="0"/>
          </a:p>
          <a:p>
            <a:r>
              <a:rPr lang="sq-AL" dirty="0" smtClean="0"/>
              <a:t>Në </a:t>
            </a:r>
            <a:r>
              <a:rPr lang="sq-AL" dirty="0"/>
              <a:t>vitin 2002, udhëheqësit e BE-së vendosën objektivin për të siguruar që evropianët të mund të komunikonin në dy gjuhë përveç gjuhës së tyre amtare. </a:t>
            </a:r>
            <a:endParaRPr lang="en-US" dirty="0" smtClean="0"/>
          </a:p>
          <a:p>
            <a:r>
              <a:rPr lang="sq-AL" dirty="0" smtClean="0"/>
              <a:t>Ministrat </a:t>
            </a:r>
            <a:r>
              <a:rPr lang="sq-AL" dirty="0"/>
              <a:t>e Arsimit rinovuan këtë angazhim në maj 2019, duke miratuar një nga komponentët e një pakete të re legjislacioni, përkatësisht një tekst që rekomandon përvetësimin e një gjuhe të huaj të parë për qëllime sociale ose profesionale dhe, nëse është e mundur, një gjuhë të dytë të huaj për të mundësuar ndërveprim. me një shkallë të caktuar rrjedhshmërie.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4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Karta Evropiane e Gjuhës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 smtClean="0"/>
              <a:t>Karta </a:t>
            </a:r>
            <a:r>
              <a:rPr lang="sq-AL" dirty="0"/>
              <a:t>Evropiane e Gjuhës është një çmim që inkurajon zhvillimin e metodologjive dhe iniciativave të reja në fushën e mësimdhënies dhe mësimit të gjuhës. </a:t>
            </a:r>
            <a:endParaRPr lang="en-US" dirty="0" smtClean="0"/>
          </a:p>
          <a:p>
            <a:r>
              <a:rPr lang="sq-AL" dirty="0" smtClean="0"/>
              <a:t>Ai </a:t>
            </a:r>
            <a:r>
              <a:rPr lang="sq-AL" dirty="0"/>
              <a:t>jepet çdo vit ose dy herë në vit për iniciativat më inovative të mësimit të gjuhës brenda Erasmus+, programi kryesor i BE-së për mbështetjen e arsimit. </a:t>
            </a:r>
            <a:endParaRPr lang="en-US" dirty="0" smtClean="0"/>
          </a:p>
          <a:p>
            <a:r>
              <a:rPr lang="sq-AL" dirty="0" smtClean="0"/>
              <a:t>Duke </a:t>
            </a:r>
            <a:r>
              <a:rPr lang="sq-AL" dirty="0"/>
              <a:t>inkurajuar iniciativa të tilla, </a:t>
            </a:r>
            <a:r>
              <a:rPr lang="en-US" dirty="0" smtClean="0"/>
              <a:t>Karta</a:t>
            </a:r>
            <a:r>
              <a:rPr lang="sq-AL" dirty="0" smtClean="0"/>
              <a:t> </a:t>
            </a:r>
            <a:r>
              <a:rPr lang="sq-AL" dirty="0"/>
              <a:t>kërkon të rrisë standardet e mësimdhënies së gjuhës në të gjithë BE-në.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8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q-AL" dirty="0" smtClean="0"/>
              <a:t>Probleme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Pavarësisht këtij angazhimi, megjithatë, BE-ja ka ende një rrugë të gjatë për të bërë në drejtim të shumëgjuhësisë dhe mësimit të gjuhëve. </a:t>
            </a:r>
            <a:endParaRPr lang="en-US" dirty="0" smtClean="0"/>
          </a:p>
          <a:p>
            <a:r>
              <a:rPr lang="sq-AL" dirty="0" smtClean="0"/>
              <a:t>Sipas </a:t>
            </a:r>
            <a:r>
              <a:rPr lang="sq-AL" dirty="0"/>
              <a:t>statistikave të Eurostat, në vitin 2016, mbi një e treta (35.4%) e të rriturve në BE-28 raportuan se nuk dinin asnjë gjuhë të huaj. </a:t>
            </a:r>
            <a:endParaRPr lang="en-US" dirty="0" smtClean="0"/>
          </a:p>
          <a:p>
            <a:r>
              <a:rPr lang="sq-AL" dirty="0" smtClean="0"/>
              <a:t>Një </a:t>
            </a:r>
            <a:r>
              <a:rPr lang="sq-AL" dirty="0"/>
              <a:t>përqindje e ngjashme (35.2%) deklaruan se dinin një gjuhë të huaj, ndërsa pak më shumë se një e pesta (21%) thanë se dinin dy gjuhë të huaja. </a:t>
            </a:r>
            <a:endParaRPr lang="en-US" dirty="0" smtClean="0"/>
          </a:p>
          <a:p>
            <a:r>
              <a:rPr lang="sq-AL" dirty="0" smtClean="0"/>
              <a:t>Përqindja </a:t>
            </a:r>
            <a:r>
              <a:rPr lang="sq-AL" dirty="0"/>
              <a:t>e të rinjve të moshës 25 deri në 34 vjeç dhe atyre me diploma universitare që pretendojnë se dinë të paktën një gjuhë të huaj ishin përkatësisht 73% dhe 83%.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4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Shumica e evropianëve nuk e përshkruajnë veten si nxënës aktivë të gjuhës, dhe rreth një e katërta (23%) nuk kanë mësuar kurrë një gjuhë të dytë. </a:t>
            </a:r>
            <a:endParaRPr lang="en-US" dirty="0" smtClean="0"/>
          </a:p>
          <a:p>
            <a:r>
              <a:rPr lang="sq-AL" dirty="0" smtClean="0"/>
              <a:t>Mbi </a:t>
            </a:r>
            <a:r>
              <a:rPr lang="sq-AL" dirty="0"/>
              <a:t>dy të tretat e evropianëve (68%) kanë mësuar një gjuhë të huaj në shkollë. </a:t>
            </a:r>
            <a:endParaRPr lang="en-US" dirty="0" smtClean="0"/>
          </a:p>
          <a:p>
            <a:r>
              <a:rPr lang="sq-AL" dirty="0" smtClean="0"/>
              <a:t>Është </a:t>
            </a:r>
            <a:r>
              <a:rPr lang="sq-AL" dirty="0"/>
              <a:t>interesante se një sondazh i vitit 2018 tregon se ndërsa, mesatarisht, 80% e të anketuarve (me dallime të mëdha midis vendeve) mund të lexojnë dhe të shkruajnë në më shumë se një gjuhë, vetëm 66% e të anketuarve thonë se do të ishin në gjendje të ndiqnin një kurs (të arsimit të lartë). në më shumë se një gjuhë.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0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Shkollat ​​në të gjithë BE-në kanë autonomi të konsiderueshme për sa i përket mënyrës se si ato mbështesin integrimin e studentëve </a:t>
            </a:r>
            <a:r>
              <a:rPr lang="en-US" dirty="0" smtClean="0"/>
              <a:t>e</a:t>
            </a:r>
            <a:r>
              <a:rPr lang="sq-AL" dirty="0" smtClean="0"/>
              <a:t>migrantë </a:t>
            </a:r>
            <a:r>
              <a:rPr lang="sq-AL" dirty="0"/>
              <a:t>të sapoardhur. </a:t>
            </a:r>
            <a:endParaRPr lang="en-US" dirty="0" smtClean="0"/>
          </a:p>
          <a:p>
            <a:r>
              <a:rPr lang="sq-AL" dirty="0" smtClean="0"/>
              <a:t>Megjithatë</a:t>
            </a:r>
            <a:r>
              <a:rPr lang="sq-AL" dirty="0"/>
              <a:t>, në shumicën e vendeve të BE-së, autoritetet e arsimit të nivelit të lartë lëshojnë rekomandime se si duhet të bëhet ky integrim në praktikë. </a:t>
            </a:r>
            <a:endParaRPr lang="en-US" dirty="0" smtClean="0"/>
          </a:p>
          <a:p>
            <a:r>
              <a:rPr lang="sq-AL" dirty="0" smtClean="0"/>
              <a:t>Ekzistojnë </a:t>
            </a:r>
            <a:r>
              <a:rPr lang="sq-AL" dirty="0"/>
              <a:t>dy modele kryesore: integrimi i drejtpërdrejtë në arsimin e zakonshëm i shoqëruar me masa shtesë mbështetëse dhe klasa përgatitore specifike për një periudhë të kufizuar përpara se të hyjë në arsimin e zakonshëm.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1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Fatkeqësisht, kompetenca e kufizuar gjuhësore mbetet një nga pengesat kryesore për të përfituar nga mundësitë e ofruara nga programet e BE-së për arsimin, trajnimin dhe rininë. </a:t>
            </a:r>
            <a:endParaRPr lang="en-US" dirty="0" smtClean="0"/>
          </a:p>
          <a:p>
            <a:r>
              <a:rPr lang="sq-AL" dirty="0" smtClean="0"/>
              <a:t>Në </a:t>
            </a:r>
            <a:r>
              <a:rPr lang="sq-AL" dirty="0"/>
              <a:t>të kundërt, rritja e zotërimit të gjuhëve të huaja nga qytetarët e BE-së do t'u mundësojë atyre të përfitojnë më shumë nga mundësitë që ofron tregu i vetëm. </a:t>
            </a:r>
            <a:endParaRPr lang="en-US" dirty="0" smtClean="0"/>
          </a:p>
          <a:p>
            <a:r>
              <a:rPr lang="sq-AL" dirty="0" smtClean="0"/>
              <a:t>Në </a:t>
            </a:r>
            <a:r>
              <a:rPr lang="sq-AL" dirty="0"/>
              <a:t>të vërtetë, të dhënat nga hulumtimi tregojnë se ekziston një lidhje e drejtpërdrejtë midis aftësive gjuhësore dhe </a:t>
            </a:r>
            <a:r>
              <a:rPr lang="sq-AL" dirty="0" smtClean="0"/>
              <a:t>punës</a:t>
            </a:r>
            <a:r>
              <a:rPr lang="en-US" dirty="0" err="1" smtClean="0"/>
              <a:t>imit</a:t>
            </a:r>
            <a:r>
              <a:rPr lang="sq-AL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5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015470"/>
          </a:xfrm>
        </p:spPr>
        <p:txBody>
          <a:bodyPr/>
          <a:lstStyle/>
          <a:p>
            <a:r>
              <a:rPr lang="sq-AL" dirty="0"/>
              <a:t>Iniciativat evropiane që mbështesin kompetencën shumëgjuhëshe Korniza e Përbashkët Evropiane e Referencës për Gjuhët (CEFRL) ofron një referencë transparente dhe gjithëpërfshirëse që lejon vlerësimin dhe krahasimin e niveleve gjuhësore. </a:t>
            </a:r>
            <a:endParaRPr lang="en-US" dirty="0" smtClean="0"/>
          </a:p>
          <a:p>
            <a:r>
              <a:rPr lang="sq-AL" dirty="0" smtClean="0"/>
              <a:t>Ajo bën </a:t>
            </a:r>
            <a:r>
              <a:rPr lang="sq-AL" dirty="0"/>
              <a:t>dallimin midis nivelit bazë të përdoruesit, nivelit të përdoruesit të pavarur dhe nivelit të aftë të </a:t>
            </a:r>
            <a:r>
              <a:rPr lang="sq-AL" dirty="0" smtClean="0"/>
              <a:t>përdoruesit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8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</a:t>
            </a:r>
            <a:r>
              <a:rPr lang="sq-AL" dirty="0" smtClean="0"/>
              <a:t>perfundim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q-AL" dirty="0" smtClean="0"/>
              <a:t>Brenda Bashkimit Evropian fliten shumë gjuhë.</a:t>
            </a:r>
          </a:p>
          <a:p>
            <a:r>
              <a:rPr lang="sq-AL" dirty="0" smtClean="0"/>
              <a:t>Janë 2</a:t>
            </a:r>
            <a:r>
              <a:rPr lang="en-US" dirty="0" smtClean="0"/>
              <a:t>4</a:t>
            </a:r>
            <a:r>
              <a:rPr lang="sq-AL" dirty="0" smtClean="0"/>
              <a:t> gjuhë të njohura zyrtarisht, më shumë se 60 gjuhë indigjene rajonale, dhe shumë gjuhë jo-indigjene të folura nga komunitetet e </a:t>
            </a:r>
            <a:r>
              <a:rPr lang="en-US" dirty="0" smtClean="0"/>
              <a:t>e</a:t>
            </a:r>
            <a:r>
              <a:rPr lang="sq-AL" dirty="0" smtClean="0"/>
              <a:t>migrantëve.</a:t>
            </a:r>
            <a:endParaRPr lang="en-US" dirty="0" smtClean="0"/>
          </a:p>
          <a:p>
            <a:r>
              <a:rPr lang="sq-AL" dirty="0" smtClean="0"/>
              <a:t>BE-ja, megjithëse ka ndikim të kufizuar sepse politikat arsimore dhe gjuhësore janë përgjegjësi e shteteve anëtare, është e përkushtuar për të mbrojtur këtë diversitet gjuhësor dhe për të promovuar njohuritë e gjuhëve, për arsye të identitetit kulturor dhe integrimit social, dhe për shkak se qytetarët shumëgjuhësh mund të përfitojnë nga mundësitë ekonomike, arsimore dhe profesionale të krijuara nga një Evropë e integruar.</a:t>
            </a:r>
            <a:endParaRPr lang="en-US" dirty="0" smtClean="0"/>
          </a:p>
          <a:p>
            <a:r>
              <a:rPr lang="sq-AL" dirty="0" smtClean="0"/>
              <a:t>Një fuqi punëtore e lëvizshme është çelësi për konkurrencën e ekonomisë së BE-së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Asnjë legjislacion nuk mund të hyjë në fuqi derisa të përkthehet në të gjitha gjuhët zyrtare dhe të publikohet në Fletoren Zyrtare të BE-së. </a:t>
            </a:r>
            <a:endParaRPr lang="en-US" dirty="0" smtClean="0"/>
          </a:p>
          <a:p>
            <a:r>
              <a:rPr lang="sq-AL" dirty="0" smtClean="0"/>
              <a:t>Në </a:t>
            </a:r>
            <a:r>
              <a:rPr lang="sq-AL" dirty="0"/>
              <a:t>mënyrë thelbësore, dispozitat në lidhje me regjimin gjuhësor të BE-së mund të ndryshohen vetëm me votim unanim në Këshillin e BE-së. </a:t>
            </a:r>
            <a:endParaRPr lang="en-US" dirty="0" smtClean="0"/>
          </a:p>
          <a:p>
            <a:r>
              <a:rPr lang="sq-AL" dirty="0" smtClean="0"/>
              <a:t>BE-ja </a:t>
            </a:r>
            <a:r>
              <a:rPr lang="sq-AL" dirty="0"/>
              <a:t>është e përkushtuar për të promovuar mësimin e gjuhës, por ka ndikim të kufizuar mbi politikat arsimore dhe gjuhësore, pasi këto janë përgjegjësi e vendeve </a:t>
            </a:r>
            <a:r>
              <a:rPr lang="sq-AL" dirty="0" smtClean="0"/>
              <a:t>antëtare </a:t>
            </a:r>
            <a:r>
              <a:rPr lang="sq-AL" dirty="0"/>
              <a:t>të BE-së. </a:t>
            </a:r>
            <a:endParaRPr lang="en-US" dirty="0" smtClean="0"/>
          </a:p>
          <a:p>
            <a:r>
              <a:rPr lang="sq-AL" dirty="0" smtClean="0"/>
              <a:t>Në </a:t>
            </a:r>
            <a:r>
              <a:rPr lang="sq-AL" dirty="0"/>
              <a:t>vitin 2016, mbi një e treta (35.4%) e të rriturve në </a:t>
            </a:r>
            <a:r>
              <a:rPr lang="sq-AL" dirty="0" smtClean="0"/>
              <a:t>BE </a:t>
            </a:r>
            <a:r>
              <a:rPr lang="sq-AL" dirty="0"/>
              <a:t>nuk dinin asnjë gjuhë të huaj.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9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q-AL" dirty="0" smtClean="0"/>
              <a:t>Statistika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q-AL" dirty="0"/>
              <a:t>Një përqindje e ngjashme (35.2%) deklaruan se dinin një gjuhë të huaj, ndërsa pak më shumë se një e pesta (21%) thanë se dinin dy gjuhë të huaja. </a:t>
            </a:r>
            <a:endParaRPr lang="en-US" dirty="0" smtClean="0"/>
          </a:p>
          <a:p>
            <a:r>
              <a:rPr lang="sq-AL" dirty="0" smtClean="0"/>
              <a:t>Parlamenti </a:t>
            </a:r>
            <a:r>
              <a:rPr lang="sq-AL" dirty="0"/>
              <a:t>Evropian është i përkushtuar të sigurojë shkallën më të lartë të mundshme të shumëgjuhësisë në punën e tij. </a:t>
            </a:r>
            <a:endParaRPr lang="en-US" dirty="0" smtClean="0"/>
          </a:p>
          <a:p>
            <a:r>
              <a:rPr lang="sq-AL" dirty="0" smtClean="0"/>
              <a:t>Bazuar </a:t>
            </a:r>
            <a:r>
              <a:rPr lang="sq-AL" dirty="0"/>
              <a:t>në 24 gjuhët zyrtare që përbëjnë fytyrën publike të BE-së, numri i përgjithshëm i kombinimeve gjuhësore rritet në 552, pasi secila gjuhë mund të përkthehet në 23 të tjerat. </a:t>
            </a:r>
            <a:endParaRPr lang="en-US" dirty="0" smtClean="0"/>
          </a:p>
          <a:p>
            <a:r>
              <a:rPr lang="sq-AL" dirty="0" smtClean="0"/>
              <a:t>Aktualisht</a:t>
            </a:r>
            <a:r>
              <a:rPr lang="sq-AL" dirty="0"/>
              <a:t>, mbi 600 </a:t>
            </a:r>
            <a:r>
              <a:rPr lang="sq-AL" dirty="0" smtClean="0"/>
              <a:t>të </a:t>
            </a:r>
            <a:r>
              <a:rPr lang="sq-AL" dirty="0"/>
              <a:t>punësuar në përkthim dhe mbi 270 në përkthim kujdesen për nevojat e përkthimit </a:t>
            </a:r>
            <a:r>
              <a:rPr lang="sq-AL" dirty="0" smtClean="0"/>
              <a:t>të </a:t>
            </a:r>
            <a:r>
              <a:rPr lang="sq-AL" dirty="0"/>
              <a:t>705 anëtarëve të Parlamentit Evropian. </a:t>
            </a:r>
            <a:endParaRPr lang="en-US" dirty="0" smtClean="0"/>
          </a:p>
          <a:p>
            <a:r>
              <a:rPr lang="sq-AL" dirty="0" smtClean="0"/>
              <a:t>Brenda </a:t>
            </a:r>
            <a:r>
              <a:rPr lang="sq-AL" dirty="0"/>
              <a:t>vendit, institucionet e BE-së përdorin kryesisht vetëm tre gjuhë pune: anglisht, frëngjisht dhe gjermanisht.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4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9" y="2875879"/>
            <a:ext cx="8946541" cy="1513242"/>
          </a:xfrm>
        </p:spPr>
        <p:txBody>
          <a:bodyPr/>
          <a:lstStyle/>
          <a:p>
            <a:r>
              <a:rPr lang="sq-AL" dirty="0"/>
              <a:t>Kostoja e përgjithshme për ofrimin e shërbimeve të përkthimit dhe përkthimit në institucionet e BE-së është rreth 1 miliard euro në vit, që përfaqëson më pak se 1% të buxhetit të BE-së ose pak më shumë se 2 euro për qytetar. 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5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Diversiteti gjuhësor </a:t>
            </a:r>
            <a:r>
              <a:rPr lang="sq-AL" dirty="0" smtClean="0"/>
              <a:t>në botë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q-AL" dirty="0"/>
              <a:t>Sot në botë fliten nga 6000 deri në 7000 gjuhë. Të japësh një shifër të saktë është e pamundur, pasi kufiri midis një gjuhe dhe një dialekti nuk është i përcaktuar mirë. </a:t>
            </a:r>
            <a:endParaRPr lang="en-US" dirty="0" smtClean="0"/>
          </a:p>
          <a:p>
            <a:r>
              <a:rPr lang="sq-AL" dirty="0" smtClean="0"/>
              <a:t>Çuditërisht</a:t>
            </a:r>
            <a:r>
              <a:rPr lang="sq-AL" dirty="0"/>
              <a:t>, 97% e popullsisë së botës flet rreth 4% të gjuhëve të botës, ndërsa vetëm rreth 3% flasin afërsisht 96% të gjuhëve të mbetura. Gjysma e 7.8 miliardë banorëve të botës ndajnë vetëm gjashtë gjuhë amtare. </a:t>
            </a:r>
            <a:endParaRPr lang="en-US" dirty="0" smtClean="0"/>
          </a:p>
          <a:p>
            <a:r>
              <a:rPr lang="sq-AL" dirty="0" smtClean="0"/>
              <a:t>Rreth </a:t>
            </a:r>
            <a:r>
              <a:rPr lang="sq-AL" dirty="0"/>
              <a:t>3% e gjuhëve të botës (255) i përkasin Evropës. Numri më i madh i gjuhëve të gjalla – 2,165 – gjendet në Azi</a:t>
            </a:r>
            <a:r>
              <a:rPr lang="sq-AL" dirty="0" smtClean="0"/>
              <a:t>.</a:t>
            </a:r>
            <a:endParaRPr lang="en-US" dirty="0" smtClean="0"/>
          </a:p>
          <a:p>
            <a:r>
              <a:rPr lang="sq-AL" dirty="0" smtClean="0"/>
              <a:t> </a:t>
            </a:r>
            <a:r>
              <a:rPr lang="sq-AL" dirty="0"/>
              <a:t>Nëse nuk ndryshojnë tendencat aktuale, rreth 90% e të gjitha gjuhëve që fliten sot mund të zëvendësohen nga ato të tjera dominuese deri në fund të shekullit. Atlasi i UNESCO-s për gjuhët e botës në rrezik zbulon se 40% e gjuhëve të folura në botë janë të </a:t>
            </a:r>
            <a:r>
              <a:rPr lang="sq-AL" dirty="0" smtClean="0"/>
              <a:t>rrezikuara</a:t>
            </a:r>
            <a:r>
              <a:rPr lang="en-US" dirty="0" smtClean="0"/>
              <a:t>. </a:t>
            </a:r>
          </a:p>
          <a:p>
            <a:r>
              <a:rPr lang="sq-AL" dirty="0" smtClean="0"/>
              <a:t>Është </a:t>
            </a:r>
            <a:r>
              <a:rPr lang="sq-AL" dirty="0"/>
              <a:t>shqetësuese, </a:t>
            </a:r>
            <a:r>
              <a:rPr lang="sq-AL" dirty="0" smtClean="0"/>
              <a:t>sepse</a:t>
            </a:r>
            <a:r>
              <a:rPr lang="en-US" dirty="0" smtClean="0"/>
              <a:t> </a:t>
            </a:r>
            <a:r>
              <a:rPr lang="sq-AL" dirty="0" smtClean="0"/>
              <a:t>2000 </a:t>
            </a:r>
            <a:r>
              <a:rPr lang="sq-AL" dirty="0"/>
              <a:t>nga gjuhët e rrezikuara në botë kanë më pak se 1000 folës dhe 4% janë zhdukur në 70 vitet e fundit.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2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A e dini se...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263665"/>
          </a:xfrm>
        </p:spPr>
        <p:txBody>
          <a:bodyPr/>
          <a:lstStyle/>
          <a:p>
            <a:r>
              <a:rPr lang="sq-AL" dirty="0" smtClean="0"/>
              <a:t>Silbo </a:t>
            </a:r>
            <a:r>
              <a:rPr lang="sq-AL" dirty="0"/>
              <a:t>Gomero, i njohur gjithashtu si el silbo </a:t>
            </a:r>
            <a:r>
              <a:rPr lang="sq-AL" dirty="0" smtClean="0"/>
              <a:t>(‘fishkëllima'), </a:t>
            </a:r>
            <a:r>
              <a:rPr lang="sq-AL" dirty="0"/>
              <a:t>është një </a:t>
            </a:r>
            <a:r>
              <a:rPr lang="sq-AL" dirty="0" smtClean="0"/>
              <a:t>kthim </a:t>
            </a:r>
            <a:r>
              <a:rPr lang="sq-AL" dirty="0"/>
              <a:t>i spanjishtes </a:t>
            </a:r>
            <a:r>
              <a:rPr lang="sq-AL" dirty="0" smtClean="0"/>
              <a:t>së folur në </a:t>
            </a:r>
            <a:r>
              <a:rPr lang="sq-AL" dirty="0"/>
              <a:t>fishkëllimë, e përdorur nga banorët e ishullit La Gomera në Kanarie, për të komunikuar nëpër luginat e thella </a:t>
            </a:r>
            <a:r>
              <a:rPr lang="sq-AL" dirty="0" smtClean="0"/>
              <a:t>e</a:t>
            </a:r>
            <a:r>
              <a:rPr lang="en-US" dirty="0" smtClean="0"/>
              <a:t> </a:t>
            </a:r>
            <a:r>
              <a:rPr lang="sq-AL" dirty="0" smtClean="0"/>
              <a:t>të </a:t>
            </a:r>
            <a:r>
              <a:rPr lang="sq-AL" dirty="0"/>
              <a:t>ngushta të ishullit. E vetmja gjuhë </a:t>
            </a:r>
            <a:r>
              <a:rPr lang="sq-AL" dirty="0" smtClean="0"/>
              <a:t>në </a:t>
            </a:r>
            <a:r>
              <a:rPr lang="sq-AL" dirty="0"/>
              <a:t>botë që është plotësisht e zhvilluar dhe praktikuar nga një komunitet i madh prej më shumë se 22,000 njerëzish, el silbo mundëson shkëmbimin e mesazheve në një distancë deri në 5 kilometra. </a:t>
            </a:r>
            <a:r>
              <a:rPr lang="en-US" dirty="0"/>
              <a:t>E</a:t>
            </a:r>
            <a:r>
              <a:rPr lang="sq-AL" dirty="0" smtClean="0"/>
              <a:t> </a:t>
            </a:r>
            <a:r>
              <a:rPr lang="sq-AL" dirty="0"/>
              <a:t>mësuar në shkolla që nga viti 1999, Silbo Gomero u regjistrua në Listën e Trashëgimisë Kulturore Jomateriale të Njerëzimit të UNESCO-s në vitin 2009.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2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Drejtimi i një BE-je shumëgjuhëshe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q-AL" dirty="0"/>
              <a:t>Në BE, shumëgjuhësia kuptohet si "aftësia e shoqërive, institucioneve, grupeve dhe individëve për t'u angazhuar, rregullisht, me më shumë se një gjuhë në jetën e tyre të përditshme". </a:t>
            </a:r>
            <a:endParaRPr lang="en-US" dirty="0" smtClean="0"/>
          </a:p>
          <a:p>
            <a:pPr marL="0" indent="0">
              <a:buNone/>
            </a:pPr>
            <a:r>
              <a:rPr lang="sq-AL" dirty="0" smtClean="0"/>
              <a:t>Politika </a:t>
            </a:r>
            <a:r>
              <a:rPr lang="sq-AL" dirty="0"/>
              <a:t>e shumëgjuhësisë e BE-së ka tre qëllime: </a:t>
            </a:r>
            <a:endParaRPr lang="en-GB" dirty="0"/>
          </a:p>
          <a:p>
            <a:r>
              <a:rPr lang="sq-AL" dirty="0"/>
              <a:t>• të inkurajojë mësimin e gjuhës dhe të promovojë diversitetin gjuhësor. Në të vërtetë, shumëgjuhësia synon të parandalojë diskriminimin midis qytetarëve, gjuhët e të cilëve fliten nga një numër i madh njerëzish dhe të tjerë që përdorin ato më pak të folura; </a:t>
            </a:r>
            <a:endParaRPr lang="en-GB" dirty="0"/>
          </a:p>
          <a:p>
            <a:r>
              <a:rPr lang="sq-AL" dirty="0"/>
              <a:t>• t'u japë qytetarëve akses në legjislacionin, procedurat dhe informacionin e BE-së në gjuhët e tyre. Shumëgjuhësia u mundëson evropianëve të marrin pjesë në debate dhe konsultime publike; </a:t>
            </a:r>
            <a:endParaRPr lang="en-GB" dirty="0"/>
          </a:p>
          <a:p>
            <a:r>
              <a:rPr lang="sq-AL" dirty="0"/>
              <a:t>• për të promovuar një ekonomi shumëgjuhëshe. Efikasiteti i tregut të vetëm bazohet, ndër të tjera, në një fuqi punëtore të lëvizshme shumëgjuhëshe.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3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Edhe pse termi 'shumëgjuhësi' nuk shfaqet në Traktate, koncepti është i rrënjosur në tekstet themelore ligjore të BE-së. </a:t>
            </a:r>
            <a:endParaRPr lang="en-US" dirty="0" smtClean="0"/>
          </a:p>
          <a:p>
            <a:r>
              <a:rPr lang="sq-AL" dirty="0" smtClean="0"/>
              <a:t>Legjislacioni </a:t>
            </a:r>
            <a:r>
              <a:rPr lang="sq-AL" dirty="0"/>
              <a:t>i parë, i miratuar nga Këshilli i Komunitetit Ekonomik Evropian në vitin 1958, përcaktoi gjuhët zyrtare dhe të punës të institucioneve evropiane. </a:t>
            </a:r>
            <a:endParaRPr lang="en-US" dirty="0" smtClean="0"/>
          </a:p>
          <a:p>
            <a:r>
              <a:rPr lang="sq-AL" dirty="0" smtClean="0"/>
              <a:t>Ai </a:t>
            </a:r>
            <a:r>
              <a:rPr lang="sq-AL" dirty="0"/>
              <a:t>specifikoi se asnjë ligj evropian nuk mund të hynte në fuqi derisa të përkthehej në të gjitha gjuhët zyrtare dhe të publikohej në </a:t>
            </a:r>
            <a:r>
              <a:rPr lang="sq-AL" dirty="0" smtClean="0"/>
              <a:t>Fletoren </a:t>
            </a:r>
            <a:r>
              <a:rPr lang="sq-AL" dirty="0"/>
              <a:t>Zyrtare të BE-së. </a:t>
            </a:r>
            <a:endParaRPr lang="en-US" dirty="0" smtClean="0"/>
          </a:p>
          <a:p>
            <a:r>
              <a:rPr lang="sq-AL" dirty="0" smtClean="0"/>
              <a:t>Regjimi </a:t>
            </a:r>
            <a:r>
              <a:rPr lang="sq-AL" dirty="0"/>
              <a:t>gjuhësor i BE-së mund të ndryshohet vetëm me votim unanim në Këshillin e BE-së.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6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3973</TotalTime>
  <Words>2957</Words>
  <Application>Microsoft Office PowerPoint</Application>
  <PresentationFormat>Widescreen</PresentationFormat>
  <Paragraphs>111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Ion</vt:lpstr>
      <vt:lpstr> Multilinguizmi në Bashkimin Europian</vt:lpstr>
      <vt:lpstr>Shumëgjuhësia/Multilinguizmi</vt:lpstr>
      <vt:lpstr>PowerPoint Presentation</vt:lpstr>
      <vt:lpstr>Statistika</vt:lpstr>
      <vt:lpstr>PowerPoint Presentation</vt:lpstr>
      <vt:lpstr>Diversiteti gjuhësor në botë</vt:lpstr>
      <vt:lpstr>A e dini se... </vt:lpstr>
      <vt:lpstr>Drejtimi i një BE-je shumëgjuhëshe  </vt:lpstr>
      <vt:lpstr>PowerPoint Presentation</vt:lpstr>
      <vt:lpstr>PowerPoint Presentation</vt:lpstr>
      <vt:lpstr>PowerPoint Presentation</vt:lpstr>
      <vt:lpstr>Regjimi gjuhësor i organeve të tjera shumëkombëshe  </vt:lpstr>
      <vt:lpstr>Ruajtja e diversitetit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Platforma e Konferencës për të Ardhmen e Evropës</vt:lpstr>
      <vt:lpstr>PowerPoint Presentation</vt:lpstr>
      <vt:lpstr>Mësimi i gjuhës </vt:lpstr>
      <vt:lpstr>Karta Evropiane e Gjuhës  </vt:lpstr>
      <vt:lpstr>Probleme</vt:lpstr>
      <vt:lpstr>PowerPoint Presentation</vt:lpstr>
      <vt:lpstr>PowerPoint Presentation</vt:lpstr>
      <vt:lpstr>PowerPoint Presentation</vt:lpstr>
      <vt:lpstr>PowerPoint Presentation</vt:lpstr>
      <vt:lpstr>Si perfundim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Multilinguizmi në Bashkimin Europian</dc:title>
  <dc:creator>User</dc:creator>
  <cp:lastModifiedBy>User</cp:lastModifiedBy>
  <cp:revision>26</cp:revision>
  <dcterms:created xsi:type="dcterms:W3CDTF">2022-07-01T17:37:08Z</dcterms:created>
  <dcterms:modified xsi:type="dcterms:W3CDTF">2023-01-15T11:30:43Z</dcterms:modified>
</cp:coreProperties>
</file>