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8"/>
  </p:notesMasterIdLst>
  <p:handoutMasterIdLst>
    <p:handoutMasterId r:id="rId29"/>
  </p:handoutMasterIdLst>
  <p:sldIdLst>
    <p:sldId id="256"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26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1/15/2023</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1/15/2023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smtClean="0"/>
              <a:t>Click to edit Master subtitle style</a:t>
            </a:r>
            <a:endParaRPr lang="en-US" noProof="0"/>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smtClean="0"/>
              <a:t>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smtClean="0"/>
              <a:t>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Edit Master text styles</a:t>
            </a:r>
          </a:p>
          <a:p>
            <a:pPr lvl="1"/>
            <a:r>
              <a:rPr lang="en-US" noProof="0" smtClean="0"/>
              <a:t>Second level</a:t>
            </a:r>
          </a:p>
          <a:p>
            <a:pPr lvl="2"/>
            <a:r>
              <a:rPr lang="en-US" noProof="0" smtClean="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smtClean="0"/>
              <a:t>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2826803" y="2782388"/>
            <a:ext cx="7077456" cy="1784386"/>
          </a:xfrm>
        </p:spPr>
        <p:txBody>
          <a:bodyPr/>
          <a:lstStyle/>
          <a:p>
            <a:pPr algn="ctr"/>
            <a:r>
              <a:rPr lang="en-GB" sz="4000" dirty="0"/>
              <a:t>GJUHËT E RREZIKUARA DHE DIVERSITETI GJUHËSOR NË </a:t>
            </a:r>
            <a:r>
              <a:rPr lang="en-GB" sz="4000" dirty="0" smtClean="0"/>
              <a:t>BASHKIMIN EUROPIAN</a:t>
            </a:r>
            <a:endParaRPr lang="en-GB" sz="4000" dirty="0"/>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5961246" y="5445905"/>
            <a:ext cx="5643155" cy="981021"/>
          </a:xfrm>
        </p:spPr>
        <p:txBody>
          <a:bodyPr>
            <a:normAutofit/>
          </a:bodyPr>
          <a:lstStyle/>
          <a:p>
            <a:pPr marL="0" indent="0">
              <a:buNone/>
            </a:pPr>
            <a:r>
              <a:rPr lang="en-US" sz="2000" b="1" dirty="0" smtClean="0">
                <a:latin typeface="Castellar" panose="020A0402060406010301" pitchFamily="18" charset="0"/>
              </a:rPr>
              <a:t>Dr. Manjola Zaçellari</a:t>
            </a:r>
          </a:p>
          <a:p>
            <a:pPr marL="0" indent="0">
              <a:buNone/>
            </a:pPr>
            <a:r>
              <a:rPr lang="sq-AL" sz="2000" b="1" dirty="0" smtClean="0">
                <a:latin typeface="Castellar" panose="020A0402060406010301" pitchFamily="18" charset="0"/>
              </a:rPr>
              <a:t>Prof.as.dr. Lediana Beshaj</a:t>
            </a:r>
            <a:endParaRPr lang="sq-AL" sz="2000" b="1" dirty="0">
              <a:latin typeface="Castellar" panose="020A0402060406010301" pitchFamily="18"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2667" b="96444" l="0" r="100000"/>
                    </a14:imgEffect>
                  </a14:imgLayer>
                </a14:imgProps>
              </a:ext>
              <a:ext uri="{28A0092B-C50C-407E-A947-70E740481C1C}">
                <a14:useLocalDpi xmlns:a14="http://schemas.microsoft.com/office/drawing/2010/main" val="0"/>
              </a:ext>
            </a:extLst>
          </a:blip>
          <a:stretch>
            <a:fillRect/>
          </a:stretch>
        </p:blipFill>
        <p:spPr>
          <a:xfrm>
            <a:off x="189885" y="174598"/>
            <a:ext cx="1612477" cy="1612477"/>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32192" y="464038"/>
            <a:ext cx="1472209" cy="144028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9387" y="5844606"/>
            <a:ext cx="3224400" cy="849767"/>
          </a:xfrm>
          <a:prstGeom prst="rect">
            <a:avLst/>
          </a:prstGeom>
        </p:spPr>
      </p:pic>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70262" y="1018904"/>
            <a:ext cx="9261567" cy="5008789"/>
          </a:xfrm>
        </p:spPr>
        <p:txBody>
          <a:bodyPr>
            <a:noAutofit/>
          </a:bodyPr>
          <a:lstStyle/>
          <a:p>
            <a:pPr marL="342900" indent="-342900">
              <a:buFont typeface="Wingdings" panose="05000000000000000000" pitchFamily="2" charset="2"/>
              <a:buChar char="Ø"/>
            </a:pPr>
            <a:r>
              <a:rPr lang="sq-AL" sz="2400" dirty="0"/>
              <a:t>I njëjti grup renditi gjithashtu nëntë faktorë që karakterizonin situatën e përgjithshme gjuhësore të një gjuhe. </a:t>
            </a:r>
            <a:endParaRPr lang="en-US" sz="2400" dirty="0" smtClean="0"/>
          </a:p>
          <a:p>
            <a:pPr marL="342900" indent="-342900">
              <a:buFont typeface="Wingdings" panose="05000000000000000000" pitchFamily="2" charset="2"/>
              <a:buChar char="Ø"/>
            </a:pPr>
            <a:r>
              <a:rPr lang="sq-AL" sz="2400" dirty="0" smtClean="0"/>
              <a:t>Këto </a:t>
            </a:r>
            <a:r>
              <a:rPr lang="sq-AL" sz="2400" dirty="0"/>
              <a:t>përfshinin faktorë të tillë si nivelet e transmetimit ndërmjet brezave, numrin absolut të folësve dhe tendencat në domenet ekzistuese gjuhësore.</a:t>
            </a:r>
            <a:endParaRPr lang="en-GB" sz="2400" dirty="0"/>
          </a:p>
          <a:p>
            <a:pPr marL="342900" indent="-342900">
              <a:buFont typeface="Wingdings" panose="05000000000000000000" pitchFamily="2" charset="2"/>
              <a:buChar char="Ø"/>
            </a:pPr>
            <a:r>
              <a:rPr lang="sq-AL" sz="2400" dirty="0"/>
              <a:t> </a:t>
            </a:r>
            <a:endParaRPr lang="en-GB" sz="2400" dirty="0"/>
          </a:p>
          <a:p>
            <a:pPr marL="342900" indent="-342900">
              <a:buFont typeface="Wingdings" panose="05000000000000000000" pitchFamily="2" charset="2"/>
              <a:buChar char="Ø"/>
            </a:pPr>
            <a:r>
              <a:rPr lang="sq-AL" sz="2400" dirty="0"/>
              <a:t>Termat e pranuar që përdoren për të klasifikuar gjuhët që janë autoktone në Evropë, por që nuk janë gjuhë shtetërore brenda një shteti të caktuar, janë termat gjuhë rajonale ose të pakicës. </a:t>
            </a:r>
            <a:endParaRPr lang="en-US" sz="2400" dirty="0" smtClean="0"/>
          </a:p>
          <a:p>
            <a:pPr marL="342900" indent="-342900">
              <a:buFont typeface="Wingdings" panose="05000000000000000000" pitchFamily="2" charset="2"/>
              <a:buChar char="Ø"/>
            </a:pPr>
            <a:r>
              <a:rPr lang="sq-AL" sz="2400" dirty="0" smtClean="0"/>
              <a:t>Ky </a:t>
            </a:r>
            <a:r>
              <a:rPr lang="sq-AL" sz="2400" dirty="0"/>
              <a:t>është termi i përdorur nga Këshilli i Evropës në Kartën e tij për Gjuhët Rajonale ose të Pakicave. </a:t>
            </a:r>
            <a:endParaRPr lang="en-GB" sz="2400"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10</a:t>
            </a:fld>
            <a:endParaRPr lang="en-US" noProof="0" dirty="0"/>
          </a:p>
        </p:txBody>
      </p:sp>
    </p:spTree>
    <p:extLst>
      <p:ext uri="{BB962C8B-B14F-4D97-AF65-F5344CB8AC3E}">
        <p14:creationId xmlns:p14="http://schemas.microsoft.com/office/powerpoint/2010/main" val="2203995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70262" y="1018904"/>
            <a:ext cx="9261567" cy="5008789"/>
          </a:xfrm>
        </p:spPr>
        <p:txBody>
          <a:bodyPr>
            <a:noAutofit/>
          </a:bodyPr>
          <a:lstStyle/>
          <a:p>
            <a:pPr marL="342900" indent="-342900">
              <a:buFont typeface="Wingdings" panose="05000000000000000000" pitchFamily="2" charset="2"/>
              <a:buChar char="Ø"/>
            </a:pPr>
            <a:r>
              <a:rPr lang="sq-AL" sz="2400" dirty="0"/>
              <a:t>Këto gjuhë ndahen gjerësisht në katër kategori, të cilat janë: </a:t>
            </a:r>
            <a:endParaRPr lang="en-US" sz="2400" dirty="0"/>
          </a:p>
          <a:p>
            <a:pPr marL="342900" indent="-342900">
              <a:buFont typeface="Wingdings" panose="05000000000000000000" pitchFamily="2" charset="2"/>
              <a:buChar char="Ø"/>
            </a:pPr>
            <a:r>
              <a:rPr lang="sq-AL" sz="2400" dirty="0" smtClean="0"/>
              <a:t>gjuhët </a:t>
            </a:r>
            <a:r>
              <a:rPr lang="sq-AL" sz="2400" dirty="0"/>
              <a:t>autoktone të cilat janë gjuhë autoktone, por jo shtetërore</a:t>
            </a:r>
            <a:r>
              <a:rPr lang="sq-AL" sz="2400" dirty="0" smtClean="0"/>
              <a:t>;</a:t>
            </a:r>
            <a:endParaRPr lang="en-US" sz="2400" dirty="0" smtClean="0"/>
          </a:p>
          <a:p>
            <a:pPr marL="342900" indent="-342900">
              <a:buFont typeface="Wingdings" panose="05000000000000000000" pitchFamily="2" charset="2"/>
              <a:buChar char="Ø"/>
            </a:pPr>
            <a:r>
              <a:rPr lang="sq-AL" sz="2400" dirty="0" smtClean="0"/>
              <a:t> </a:t>
            </a:r>
            <a:r>
              <a:rPr lang="sq-AL" sz="2400" dirty="0"/>
              <a:t>autoktone dhe ndërkufitare, të cilat janë autoktone dhe ekzistojnë në më shumë se një shtet, por nuk janë gjuhë shtetërore; </a:t>
            </a:r>
            <a:endParaRPr lang="en-US" sz="2400" dirty="0" smtClean="0"/>
          </a:p>
          <a:p>
            <a:pPr marL="342900" indent="-342900">
              <a:buFont typeface="Wingdings" panose="05000000000000000000" pitchFamily="2" charset="2"/>
              <a:buChar char="Ø"/>
            </a:pPr>
            <a:r>
              <a:rPr lang="sq-AL" sz="2400" dirty="0" smtClean="0"/>
              <a:t>gjuhët </a:t>
            </a:r>
            <a:r>
              <a:rPr lang="sq-AL" sz="2400" dirty="0"/>
              <a:t>ndërkufitare që ekzistojnë si gjuhë shtetërore në një shtet </a:t>
            </a:r>
            <a:r>
              <a:rPr lang="sq-AL" sz="2400" dirty="0" smtClean="0"/>
              <a:t>dhe</a:t>
            </a:r>
            <a:endParaRPr lang="en-US" sz="2400" dirty="0" smtClean="0"/>
          </a:p>
          <a:p>
            <a:pPr marL="342900" indent="-342900">
              <a:buFont typeface="Wingdings" panose="05000000000000000000" pitchFamily="2" charset="2"/>
              <a:buChar char="Ø"/>
            </a:pPr>
            <a:r>
              <a:rPr lang="sq-AL" sz="2400" dirty="0" smtClean="0"/>
              <a:t> </a:t>
            </a:r>
            <a:r>
              <a:rPr lang="sq-AL" sz="2400" dirty="0"/>
              <a:t>gjuhë e pakicës në një tjetër; dhe gjuhët jo territoriale, apo rome.</a:t>
            </a:r>
            <a:endParaRPr lang="en-GB" sz="2400" dirty="0"/>
          </a:p>
          <a:p>
            <a:endParaRPr lang="en-GB" sz="2400"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11</a:t>
            </a:fld>
            <a:endParaRPr lang="en-US" noProof="0" dirty="0"/>
          </a:p>
        </p:txBody>
      </p:sp>
    </p:spTree>
    <p:extLst>
      <p:ext uri="{BB962C8B-B14F-4D97-AF65-F5344CB8AC3E}">
        <p14:creationId xmlns:p14="http://schemas.microsoft.com/office/powerpoint/2010/main" val="1317321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91885" y="2194560"/>
            <a:ext cx="8699863" cy="4349931"/>
          </a:xfrm>
        </p:spPr>
        <p:txBody>
          <a:bodyPr>
            <a:normAutofit lnSpcReduction="10000"/>
          </a:bodyPr>
          <a:lstStyle/>
          <a:p>
            <a:pPr marL="285750" indent="-285750">
              <a:buFont typeface="Wingdings" panose="05000000000000000000" pitchFamily="2" charset="2"/>
              <a:buChar char="Ø"/>
            </a:pPr>
            <a:r>
              <a:rPr lang="sq-AL" sz="2000" dirty="0"/>
              <a:t>21 shkurti është dita ndërkombëtare e gjuhës amtare.</a:t>
            </a:r>
            <a:endParaRPr lang="en-GB" sz="2000" dirty="0"/>
          </a:p>
          <a:p>
            <a:pPr marL="285750" indent="-285750">
              <a:buFont typeface="Wingdings" panose="05000000000000000000" pitchFamily="2" charset="2"/>
              <a:buChar char="Ø"/>
            </a:pPr>
            <a:r>
              <a:rPr lang="sq-AL" sz="2000" dirty="0"/>
              <a:t>Qëllimi i kësaj dite është të promovojë ndërgjegjësimin për dallimet gjuhësore dhe kulturore si dhe shumëgjuhësinë.</a:t>
            </a:r>
            <a:endParaRPr lang="en-GB" sz="2000" dirty="0"/>
          </a:p>
          <a:p>
            <a:pPr marL="285750" indent="-285750">
              <a:buFont typeface="Wingdings" panose="05000000000000000000" pitchFamily="2" charset="2"/>
              <a:buChar char="Ø"/>
            </a:pPr>
            <a:r>
              <a:rPr lang="sq-AL" sz="2000" dirty="0"/>
              <a:t>Në botë fliten rreth 7000 gjuhë. Por: çdo 14 ditë një gjuhë në botë vdes, së bashku me folësin e saj të fundit.</a:t>
            </a:r>
            <a:endParaRPr lang="en-GB" sz="2000" dirty="0"/>
          </a:p>
          <a:p>
            <a:pPr marL="285750" indent="-285750">
              <a:buFont typeface="Wingdings" panose="05000000000000000000" pitchFamily="2" charset="2"/>
              <a:buChar char="Ø"/>
            </a:pPr>
            <a:r>
              <a:rPr lang="sq-AL" sz="2000" dirty="0"/>
              <a:t>Edhe pse ne nuk mund të ndihmojmë dhe të shpëtojmë çdo gjuhë në mbarë botën që të zhduket, të paktën duhet të përpiqemi dhe të bëjmë më të mirën tonë për të pasur disa burime për këtë gjuhë.</a:t>
            </a:r>
            <a:endParaRPr lang="en-GB" sz="2000" dirty="0"/>
          </a:p>
          <a:p>
            <a:pPr marL="285750" indent="-285750">
              <a:buFont typeface="Wingdings" panose="05000000000000000000" pitchFamily="2" charset="2"/>
              <a:buChar char="Ø"/>
            </a:pPr>
            <a:r>
              <a:rPr lang="sq-AL" sz="2000" dirty="0"/>
              <a:t>Cilat janë 20 gjuhët më të rrezikuara në Evropë?</a:t>
            </a:r>
            <a:endParaRPr lang="en-GB" sz="2000" dirty="0"/>
          </a:p>
          <a:p>
            <a:pPr marL="285750" indent="-285750">
              <a:buFont typeface="Wingdings" panose="05000000000000000000" pitchFamily="2" charset="2"/>
              <a:buChar char="Ø"/>
            </a:pPr>
            <a:r>
              <a:rPr lang="sq-AL" sz="2000" dirty="0"/>
              <a:t>A ka mënyra për t'i shpëtuar këto gjuhë që të mos zhduken?</a:t>
            </a:r>
            <a:endParaRPr lang="en-GB" sz="20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12</a:t>
            </a:fld>
            <a:endParaRPr lang="en-US" noProof="0" dirty="0"/>
          </a:p>
        </p:txBody>
      </p:sp>
      <p:sp>
        <p:nvSpPr>
          <p:cNvPr id="4" name="Title 3"/>
          <p:cNvSpPr>
            <a:spLocks noGrp="1"/>
          </p:cNvSpPr>
          <p:nvPr>
            <p:ph type="title"/>
          </p:nvPr>
        </p:nvSpPr>
        <p:spPr>
          <a:xfrm>
            <a:off x="1436913" y="496390"/>
            <a:ext cx="7550333" cy="2011679"/>
          </a:xfrm>
        </p:spPr>
        <p:txBody>
          <a:bodyPr>
            <a:normAutofit fontScale="90000"/>
          </a:bodyPr>
          <a:lstStyle/>
          <a:p>
            <a:pPr algn="ctr"/>
            <a:r>
              <a:rPr lang="sq-AL" dirty="0"/>
              <a:t>10 Gjuhët e Rrezikuara në Evropë</a:t>
            </a:r>
            <a:r>
              <a:rPr lang="en-GB" dirty="0"/>
              <a:t/>
            </a:r>
            <a:br>
              <a:rPr lang="en-GB" dirty="0"/>
            </a:br>
            <a:endParaRPr lang="en-GB" dirty="0"/>
          </a:p>
        </p:txBody>
      </p:sp>
    </p:spTree>
    <p:extLst>
      <p:ext uri="{BB962C8B-B14F-4D97-AF65-F5344CB8AC3E}">
        <p14:creationId xmlns:p14="http://schemas.microsoft.com/office/powerpoint/2010/main" val="4132464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lnSpcReduction="10000"/>
          </a:bodyPr>
          <a:lstStyle/>
          <a:p>
            <a:r>
              <a:rPr lang="sq-AL" sz="2000" dirty="0" smtClean="0"/>
              <a:t>Numri </a:t>
            </a:r>
            <a:r>
              <a:rPr lang="sq-AL" sz="2000" dirty="0"/>
              <a:t>i folësve: rreth 2.500</a:t>
            </a:r>
            <a:endParaRPr lang="en-GB" sz="2000" dirty="0"/>
          </a:p>
          <a:p>
            <a:pPr marL="342900" indent="-342900">
              <a:buFont typeface="Wingdings" panose="05000000000000000000" pitchFamily="2" charset="2"/>
              <a:buChar char="Ø"/>
            </a:pPr>
            <a:r>
              <a:rPr lang="sq-AL" sz="2000" dirty="0"/>
              <a:t>Greqishtja 3 Kapadokias është gjuha që gjuhëtarët menduan se kishte vdekur gjatë viteve 1960. Por, disa studiues rastësisht hasën në rreth 2.500 pasardhës të grekëve të Kapadokias të cilët ende e flasin gjuhën.</a:t>
            </a:r>
            <a:endParaRPr lang="en-GB" sz="2000" dirty="0"/>
          </a:p>
          <a:p>
            <a:pPr marL="342900" indent="-342900">
              <a:buFont typeface="Wingdings" panose="05000000000000000000" pitchFamily="2" charset="2"/>
              <a:buChar char="Ø"/>
            </a:pPr>
            <a:r>
              <a:rPr lang="sq-AL" sz="2000" dirty="0"/>
              <a:t>Gjuha vjen nga grekët e Kapadokias që jetonin në Turqi, por që u detyruan të ktheheshin në Greqi gjatë viteve 1920.</a:t>
            </a:r>
            <a:endParaRPr lang="en-GB" sz="2000" dirty="0"/>
          </a:p>
          <a:p>
            <a:pPr marL="342900" indent="-342900">
              <a:buFont typeface="Wingdings" panose="05000000000000000000" pitchFamily="2" charset="2"/>
              <a:buChar char="Ø"/>
            </a:pPr>
            <a:r>
              <a:rPr lang="sq-AL" sz="2000" dirty="0"/>
              <a:t>Fillimisht u fol në Turqinë qendrore, në Kapadokia, nga populli grek.</a:t>
            </a:r>
            <a:endParaRPr lang="en-GB" sz="2000" dirty="0"/>
          </a:p>
          <a:p>
            <a:pPr marL="342900" indent="-342900">
              <a:buFont typeface="Wingdings" panose="05000000000000000000" pitchFamily="2" charset="2"/>
              <a:buChar char="Ø"/>
            </a:pPr>
            <a:r>
              <a:rPr lang="sq-AL" sz="2000" dirty="0"/>
              <a:t>Në shekujt e mevonshëm, kur turqit filluan të emigrojnë nga Azia Qendrore, ata i dëbuan kapadokanët nga pjesa tjetër e vendeve greqishtfolëse. Me kalimin e kohës, gjuha turke ndikoi shumë, gjë që rezultoi në greqishten kapadokiane, sot një përzierje e greqishtes dhe turqishtes.</a:t>
            </a:r>
            <a:endParaRPr lang="en-GB" sz="20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13</a:t>
            </a:fld>
            <a:endParaRPr lang="en-US" noProof="0" dirty="0"/>
          </a:p>
        </p:txBody>
      </p:sp>
      <p:sp>
        <p:nvSpPr>
          <p:cNvPr id="4" name="Title 3"/>
          <p:cNvSpPr>
            <a:spLocks noGrp="1"/>
          </p:cNvSpPr>
          <p:nvPr>
            <p:ph type="title"/>
          </p:nvPr>
        </p:nvSpPr>
        <p:spPr>
          <a:xfrm>
            <a:off x="2122712" y="1711233"/>
            <a:ext cx="5630092" cy="1267097"/>
          </a:xfrm>
        </p:spPr>
        <p:txBody>
          <a:bodyPr>
            <a:normAutofit fontScale="90000"/>
          </a:bodyPr>
          <a:lstStyle/>
          <a:p>
            <a:pPr algn="ctr"/>
            <a:r>
              <a:rPr lang="sq-AL" dirty="0"/>
              <a:t>1. Greqishtja e Kapadokias</a:t>
            </a: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2656381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a:bodyPr>
          <a:lstStyle/>
          <a:p>
            <a:pPr marL="342900" indent="-342900">
              <a:buFont typeface="Wingdings" panose="05000000000000000000" pitchFamily="2" charset="2"/>
              <a:buChar char="Ø"/>
            </a:pPr>
            <a:r>
              <a:rPr lang="sq-AL" sz="2400" dirty="0"/>
              <a:t>Numri i folësve: rreth 3.500</a:t>
            </a:r>
            <a:endParaRPr lang="en-GB" sz="2400" dirty="0"/>
          </a:p>
          <a:p>
            <a:pPr marL="342900" indent="-342900">
              <a:buFont typeface="Wingdings" panose="05000000000000000000" pitchFamily="2" charset="2"/>
              <a:buChar char="Ø"/>
            </a:pPr>
            <a:r>
              <a:rPr lang="sq-AL" sz="2400" dirty="0"/>
              <a:t>Gjuha kornike flitet në Cornëall. Kjo gjuhë bën pjesë në familjen e gjuhëve kelte, por u shpall e zhdukur në fund të shekullit të 18-të për shkak të presionit anglez.</a:t>
            </a:r>
            <a:endParaRPr lang="en-GB" sz="2400" dirty="0"/>
          </a:p>
          <a:p>
            <a:pPr marL="342900" indent="-342900">
              <a:buFont typeface="Wingdings" panose="05000000000000000000" pitchFamily="2" charset="2"/>
              <a:buChar char="Ø"/>
            </a:pPr>
            <a:r>
              <a:rPr lang="sq-AL" sz="2400" dirty="0"/>
              <a:t>Për fat, falë studiuesve, ajo u ringjall në fillim të shekullit të 20-të dhe u njoh nga Karta Evropiane për gjuhët rajonale ose të pakicave.</a:t>
            </a:r>
            <a:endParaRPr lang="en-GB" sz="2400" dirty="0"/>
          </a:p>
          <a:p>
            <a:pPr marL="342900" indent="-342900">
              <a:buFont typeface="Wingdings" panose="05000000000000000000" pitchFamily="2" charset="2"/>
              <a:buChar char="Ø"/>
            </a:pPr>
            <a:r>
              <a:rPr lang="sq-AL" sz="2400" dirty="0"/>
              <a:t>Numri i folësve filloi të rritet ngadalë dhe prindërit që flisnin gjuhën kornisht filluan t'ua mësojnë fëmijëve të tyre.</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14</a:t>
            </a:fld>
            <a:endParaRPr lang="en-US" noProof="0" dirty="0"/>
          </a:p>
        </p:txBody>
      </p:sp>
      <p:sp>
        <p:nvSpPr>
          <p:cNvPr id="4" name="Title 3"/>
          <p:cNvSpPr>
            <a:spLocks noGrp="1"/>
          </p:cNvSpPr>
          <p:nvPr>
            <p:ph type="title"/>
          </p:nvPr>
        </p:nvSpPr>
        <p:spPr>
          <a:xfrm>
            <a:off x="2122712" y="1711233"/>
            <a:ext cx="5630092" cy="1267097"/>
          </a:xfrm>
        </p:spPr>
        <p:txBody>
          <a:bodyPr>
            <a:normAutofit fontScale="90000"/>
          </a:bodyPr>
          <a:lstStyle/>
          <a:p>
            <a:pPr algn="ctr"/>
            <a:r>
              <a:rPr lang="en-US" dirty="0" smtClean="0"/>
              <a:t>2</a:t>
            </a:r>
            <a:r>
              <a:rPr lang="sq-AL" dirty="0" smtClean="0"/>
              <a:t>. </a:t>
            </a:r>
            <a:r>
              <a:rPr lang="sq-AL" dirty="0"/>
              <a:t>Kornish</a:t>
            </a: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387129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a:bodyPr>
          <a:lstStyle/>
          <a:p>
            <a:pPr marL="342900" indent="-342900">
              <a:buFont typeface="Wingdings" panose="05000000000000000000" pitchFamily="2" charset="2"/>
              <a:buChar char="Ø"/>
            </a:pPr>
            <a:r>
              <a:rPr lang="sq-AL" sz="2400" dirty="0" smtClean="0"/>
              <a:t>Numri </a:t>
            </a:r>
            <a:r>
              <a:rPr lang="sq-AL" sz="2400" dirty="0"/>
              <a:t>i folësve: 1000</a:t>
            </a:r>
            <a:endParaRPr lang="en-GB" sz="2400" dirty="0"/>
          </a:p>
          <a:p>
            <a:pPr marL="342900" indent="-342900">
              <a:buFont typeface="Wingdings" panose="05000000000000000000" pitchFamily="2" charset="2"/>
              <a:buChar char="Ø"/>
            </a:pPr>
            <a:r>
              <a:rPr lang="sq-AL" sz="2400" dirty="0"/>
              <a:t>Me origjinë nga gjuha aramaike lindore, Hértein flitet në Turqi nga katolikët kaldeas. Fatkeqësisht, shumica e tyre emigruan në perëndim dhe tani janë të izoluar nga njëri-tjetri, sepse vetëm disa prej tyre qëndruan në Turqi.</a:t>
            </a:r>
            <a:endParaRPr lang="en-GB" sz="2400" dirty="0"/>
          </a:p>
          <a:p>
            <a:pPr marL="342900" indent="-342900">
              <a:buFont typeface="Wingdings" panose="05000000000000000000" pitchFamily="2" charset="2"/>
              <a:buChar char="Ø"/>
            </a:pPr>
            <a:r>
              <a:rPr lang="sq-AL" sz="2400" dirty="0"/>
              <a:t>Të gjithë folësit janë dygjuhësh, flasin kurdisht, por shumë prej tyre flasin rrjedhshëm edhe gjuhë të tjera kryesore.</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15</a:t>
            </a:fld>
            <a:endParaRPr lang="en-US" noProof="0" dirty="0"/>
          </a:p>
        </p:txBody>
      </p:sp>
      <p:sp>
        <p:nvSpPr>
          <p:cNvPr id="4" name="Title 3"/>
          <p:cNvSpPr>
            <a:spLocks noGrp="1"/>
          </p:cNvSpPr>
          <p:nvPr>
            <p:ph type="title"/>
          </p:nvPr>
        </p:nvSpPr>
        <p:spPr>
          <a:xfrm>
            <a:off x="2122712" y="1711233"/>
            <a:ext cx="5630092" cy="1267097"/>
          </a:xfrm>
        </p:spPr>
        <p:txBody>
          <a:bodyPr>
            <a:normAutofit fontScale="90000"/>
          </a:bodyPr>
          <a:lstStyle/>
          <a:p>
            <a:pPr algn="ctr"/>
            <a:r>
              <a:rPr lang="en-US" dirty="0" smtClean="0"/>
              <a:t>3</a:t>
            </a:r>
            <a:r>
              <a:rPr lang="sq-AL" dirty="0" smtClean="0"/>
              <a:t>.</a:t>
            </a:r>
            <a:r>
              <a:rPr lang="en-US" dirty="0" smtClean="0"/>
              <a:t> </a:t>
            </a:r>
            <a:r>
              <a:rPr lang="sq-AL" dirty="0" smtClean="0"/>
              <a:t>Hertein </a:t>
            </a: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1004970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822958" y="2474278"/>
            <a:ext cx="8830493" cy="3404008"/>
          </a:xfrm>
        </p:spPr>
        <p:txBody>
          <a:bodyPr>
            <a:noAutofit/>
          </a:bodyPr>
          <a:lstStyle/>
          <a:p>
            <a:pPr marL="342900" indent="-342900">
              <a:buFont typeface="Wingdings" panose="05000000000000000000" pitchFamily="2" charset="2"/>
              <a:buChar char="Ø"/>
            </a:pPr>
            <a:r>
              <a:rPr lang="sq-AL" sz="2400" dirty="0" smtClean="0"/>
              <a:t>Numri </a:t>
            </a:r>
            <a:r>
              <a:rPr lang="sq-AL" sz="2400" dirty="0"/>
              <a:t>i folësve: deri në 80</a:t>
            </a:r>
            <a:endParaRPr lang="en-GB" sz="2400" dirty="0"/>
          </a:p>
          <a:p>
            <a:pPr marL="342900" indent="-342900">
              <a:buFont typeface="Wingdings" panose="05000000000000000000" pitchFamily="2" charset="2"/>
              <a:buChar char="Ø"/>
            </a:pPr>
            <a:r>
              <a:rPr lang="sq-AL" sz="2400" dirty="0"/>
              <a:t>Gjuha Karaim flitet në disa qarqe të ndryshme, në Poloni, Ukrainë, Lituani dhe Krime.</a:t>
            </a:r>
            <a:endParaRPr lang="en-GB" sz="2400" dirty="0"/>
          </a:p>
          <a:p>
            <a:pPr marL="342900" indent="-342900">
              <a:buFont typeface="Wingdings" panose="05000000000000000000" pitchFamily="2" charset="2"/>
              <a:buChar char="Ø"/>
            </a:pPr>
            <a:r>
              <a:rPr lang="sq-AL" sz="2400" dirty="0"/>
              <a:t>Gjuha i përket gjuhëve turke të ndikuara nga hebraishtja.</a:t>
            </a:r>
            <a:endParaRPr lang="en-GB" sz="2400" dirty="0"/>
          </a:p>
          <a:p>
            <a:pPr marL="342900" indent="-342900">
              <a:buFont typeface="Wingdings" panose="05000000000000000000" pitchFamily="2" charset="2"/>
              <a:buChar char="Ø"/>
            </a:pPr>
            <a:r>
              <a:rPr lang="sq-AL" sz="2400" dirty="0"/>
              <a:t>Numri më </a:t>
            </a:r>
            <a:r>
              <a:rPr lang="sq-AL" sz="2400" dirty="0" smtClean="0"/>
              <a:t>I</a:t>
            </a:r>
            <a:r>
              <a:rPr lang="en-US" sz="2400" dirty="0" smtClean="0"/>
              <a:t> </a:t>
            </a:r>
            <a:r>
              <a:rPr lang="sq-AL" sz="2400" dirty="0" smtClean="0"/>
              <a:t>lartë </a:t>
            </a:r>
            <a:r>
              <a:rPr lang="sq-AL" sz="2400" dirty="0"/>
              <a:t>i folësve jeton në Lituani, në qytetin e Trakait, dhe shpresohet që të paktën atje gjuha të mbijetojë për shkak të mbështetjes së madhe që merr komuniteti.</a:t>
            </a:r>
            <a:endParaRPr lang="en-GB" sz="2400"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16</a:t>
            </a:fld>
            <a:endParaRPr lang="en-US" noProof="0" dirty="0"/>
          </a:p>
        </p:txBody>
      </p:sp>
      <p:sp>
        <p:nvSpPr>
          <p:cNvPr id="4" name="Title 3"/>
          <p:cNvSpPr>
            <a:spLocks noGrp="1"/>
          </p:cNvSpPr>
          <p:nvPr>
            <p:ph type="title"/>
          </p:nvPr>
        </p:nvSpPr>
        <p:spPr>
          <a:xfrm>
            <a:off x="2227215" y="888273"/>
            <a:ext cx="5630092" cy="1267097"/>
          </a:xfrm>
        </p:spPr>
        <p:txBody>
          <a:bodyPr>
            <a:normAutofit fontScale="90000"/>
          </a:bodyPr>
          <a:lstStyle/>
          <a:p>
            <a:pPr algn="ctr"/>
            <a:r>
              <a:rPr lang="en-US" dirty="0" smtClean="0"/>
              <a:t>4</a:t>
            </a:r>
            <a:r>
              <a:rPr lang="sq-AL" dirty="0" smtClean="0"/>
              <a:t>.</a:t>
            </a:r>
            <a:r>
              <a:rPr lang="en-US" dirty="0" smtClean="0"/>
              <a:t> </a:t>
            </a:r>
            <a:r>
              <a:rPr lang="sq-AL" dirty="0" smtClean="0"/>
              <a:t>Karaim</a:t>
            </a:r>
            <a:r>
              <a:rPr lang="en-GB" dirty="0"/>
              <a:t/>
            </a:r>
            <a:br>
              <a:rPr lang="en-GB" dirty="0"/>
            </a:br>
            <a:endParaRPr lang="en-GB" dirty="0"/>
          </a:p>
        </p:txBody>
      </p:sp>
    </p:spTree>
    <p:extLst>
      <p:ext uri="{BB962C8B-B14F-4D97-AF65-F5344CB8AC3E}">
        <p14:creationId xmlns:p14="http://schemas.microsoft.com/office/powerpoint/2010/main" val="1393168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a:bodyPr>
          <a:lstStyle/>
          <a:p>
            <a:pPr marL="342900" indent="-342900">
              <a:buFont typeface="Wingdings" panose="05000000000000000000" pitchFamily="2" charset="2"/>
              <a:buChar char="Ø"/>
            </a:pPr>
            <a:r>
              <a:rPr lang="sq-AL" sz="2400" dirty="0" smtClean="0"/>
              <a:t>Numri </a:t>
            </a:r>
            <a:r>
              <a:rPr lang="sq-AL" sz="2400" dirty="0"/>
              <a:t>i folësve: rreth 100</a:t>
            </a:r>
            <a:endParaRPr lang="en-GB" sz="2400" dirty="0"/>
          </a:p>
          <a:p>
            <a:pPr marL="342900" indent="-342900">
              <a:buFont typeface="Wingdings" panose="05000000000000000000" pitchFamily="2" charset="2"/>
              <a:buChar char="Ø"/>
            </a:pPr>
            <a:r>
              <a:rPr lang="sq-AL" sz="2400" dirty="0"/>
              <a:t>Gjuha manx flitet në Ishullin Man. Bën pjesë në familjen e gjuhëve kelte, folësi i fundit i së cilës vdiq në vitin 1974. Pavarësisht kësaj, për fat gjuha mbeti e gjallë si pjesë e kulturës dhe trashëgimisë së ishullit, sepse rreth 100 folës në ishull kanë njëfarë njohurie për gjuhën.</a:t>
            </a:r>
            <a:endParaRPr lang="en-GB" sz="2400" dirty="0"/>
          </a:p>
          <a:p>
            <a:pPr marL="342900" indent="-342900">
              <a:buFont typeface="Wingdings" panose="05000000000000000000" pitchFamily="2" charset="2"/>
              <a:buChar char="Ø"/>
            </a:pPr>
            <a:r>
              <a:rPr lang="sq-AL" sz="2400" dirty="0"/>
              <a:t>Në fund të shekullit të 20-të, Manx u përdor më shumë falë shkollave fillore dhe radios.</a:t>
            </a:r>
            <a:endParaRPr lang="en-GB" sz="2400" dirty="0"/>
          </a:p>
          <a:p>
            <a:pPr marL="342900" indent="-342900">
              <a:buFont typeface="Wingdings" panose="05000000000000000000" pitchFamily="2" charset="2"/>
              <a:buChar char="Ø"/>
            </a:pPr>
            <a:r>
              <a:rPr lang="sq-AL" sz="2400" dirty="0"/>
              <a:t>Edhe nëse gjuha vdes, ajo lehtë mund të ringjallet sepse ka shumë regjistrime për të.</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17</a:t>
            </a:fld>
            <a:endParaRPr lang="en-US" noProof="0" dirty="0"/>
          </a:p>
        </p:txBody>
      </p:sp>
      <p:sp>
        <p:nvSpPr>
          <p:cNvPr id="4" name="Title 3"/>
          <p:cNvSpPr>
            <a:spLocks noGrp="1"/>
          </p:cNvSpPr>
          <p:nvPr>
            <p:ph type="title"/>
          </p:nvPr>
        </p:nvSpPr>
        <p:spPr>
          <a:xfrm>
            <a:off x="2188027" y="718456"/>
            <a:ext cx="5630092" cy="1267097"/>
          </a:xfrm>
        </p:spPr>
        <p:txBody>
          <a:bodyPr>
            <a:normAutofit fontScale="90000"/>
          </a:bodyPr>
          <a:lstStyle/>
          <a:p>
            <a:pPr algn="ctr"/>
            <a:r>
              <a:rPr lang="en-GB" dirty="0" smtClean="0"/>
              <a:t>5. Manx</a:t>
            </a:r>
            <a:r>
              <a:rPr lang="en-GB" dirty="0"/>
              <a:t/>
            </a:r>
            <a:br>
              <a:rPr lang="en-GB" dirty="0"/>
            </a:br>
            <a:endParaRPr lang="en-GB" dirty="0"/>
          </a:p>
        </p:txBody>
      </p:sp>
    </p:spTree>
    <p:extLst>
      <p:ext uri="{BB962C8B-B14F-4D97-AF65-F5344CB8AC3E}">
        <p14:creationId xmlns:p14="http://schemas.microsoft.com/office/powerpoint/2010/main" val="4038038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a:bodyPr>
          <a:lstStyle/>
          <a:p>
            <a:pPr marL="342900" indent="-342900">
              <a:buFont typeface="Wingdings" panose="05000000000000000000" pitchFamily="2" charset="2"/>
              <a:buChar char="Ø"/>
            </a:pPr>
            <a:r>
              <a:rPr lang="sq-AL" sz="2400" dirty="0" smtClean="0"/>
              <a:t>Numri </a:t>
            </a:r>
            <a:r>
              <a:rPr lang="sq-AL" sz="2400" dirty="0"/>
              <a:t>i folësve: rreth 50</a:t>
            </a:r>
            <a:endParaRPr lang="en-GB" sz="2400" dirty="0"/>
          </a:p>
          <a:p>
            <a:pPr marL="342900" indent="-342900">
              <a:buFont typeface="Wingdings" panose="05000000000000000000" pitchFamily="2" charset="2"/>
              <a:buChar char="Ø"/>
            </a:pPr>
            <a:r>
              <a:rPr lang="sq-AL" sz="2400" dirty="0"/>
              <a:t>Me kaq pak folës, Pite Sami rrezikohet seriozisht.</a:t>
            </a:r>
            <a:endParaRPr lang="en-GB" sz="2400" dirty="0"/>
          </a:p>
          <a:p>
            <a:pPr marL="342900" indent="-342900">
              <a:buFont typeface="Wingdings" panose="05000000000000000000" pitchFamily="2" charset="2"/>
              <a:buChar char="Ø"/>
            </a:pPr>
            <a:r>
              <a:rPr lang="sq-AL" sz="2400" dirty="0"/>
              <a:t>Gjuha flitet në Suedi dhe Norvegji, afër kufirit, pranë lumit Pite.</a:t>
            </a:r>
            <a:endParaRPr lang="en-GB" sz="2400" dirty="0"/>
          </a:p>
          <a:p>
            <a:pPr marL="342900" indent="-342900">
              <a:buFont typeface="Wingdings" panose="05000000000000000000" pitchFamily="2" charset="2"/>
              <a:buChar char="Ø"/>
            </a:pPr>
            <a:r>
              <a:rPr lang="sq-AL" sz="2400" dirty="0"/>
              <a:t>Meqenëse folësit e fundit nga ana norvegjeze e kufirit ndërruan jetë, flitet vetëm në Suedi.</a:t>
            </a:r>
            <a:endParaRPr lang="en-GB" sz="2400" dirty="0"/>
          </a:p>
          <a:p>
            <a:pPr marL="342900" indent="-342900">
              <a:buFont typeface="Wingdings" panose="05000000000000000000" pitchFamily="2" charset="2"/>
              <a:buChar char="Ø"/>
            </a:pPr>
            <a:r>
              <a:rPr lang="sq-AL" sz="2400" dirty="0"/>
              <a:t>Deri në vitin 2008, gjuha ishte e vetmja në familjen e saj gjuhësore pa një gjuhë zyrtare të shkruar.</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18</a:t>
            </a:fld>
            <a:endParaRPr lang="en-US" noProof="0" dirty="0"/>
          </a:p>
        </p:txBody>
      </p:sp>
      <p:sp>
        <p:nvSpPr>
          <p:cNvPr id="4" name="Title 3"/>
          <p:cNvSpPr>
            <a:spLocks noGrp="1"/>
          </p:cNvSpPr>
          <p:nvPr>
            <p:ph type="title"/>
          </p:nvPr>
        </p:nvSpPr>
        <p:spPr>
          <a:xfrm>
            <a:off x="2188027" y="718456"/>
            <a:ext cx="5630092" cy="1267097"/>
          </a:xfrm>
        </p:spPr>
        <p:txBody>
          <a:bodyPr>
            <a:normAutofit fontScale="90000"/>
          </a:bodyPr>
          <a:lstStyle/>
          <a:p>
            <a:pPr algn="ctr"/>
            <a:r>
              <a:rPr lang="en-GB" dirty="0" smtClean="0"/>
              <a:t>6. </a:t>
            </a:r>
            <a:r>
              <a:rPr lang="sq-AL" dirty="0" smtClean="0"/>
              <a:t>Pite</a:t>
            </a:r>
            <a:r>
              <a:rPr lang="en-GB" dirty="0" smtClean="0"/>
              <a:t> Sami</a:t>
            </a:r>
            <a:br>
              <a:rPr lang="en-GB" dirty="0" smtClean="0"/>
            </a:br>
            <a:endParaRPr lang="en-GB" dirty="0"/>
          </a:p>
        </p:txBody>
      </p:sp>
    </p:spTree>
    <p:extLst>
      <p:ext uri="{BB962C8B-B14F-4D97-AF65-F5344CB8AC3E}">
        <p14:creationId xmlns:p14="http://schemas.microsoft.com/office/powerpoint/2010/main" val="3002790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a:bodyPr>
          <a:lstStyle/>
          <a:p>
            <a:pPr marL="342900" indent="-342900">
              <a:buFont typeface="Wingdings" panose="05000000000000000000" pitchFamily="2" charset="2"/>
              <a:buChar char="Ø"/>
            </a:pPr>
            <a:r>
              <a:rPr lang="sq-AL" sz="2400" dirty="0"/>
              <a:t>Numri i folësve: deri në 2000</a:t>
            </a:r>
            <a:endParaRPr lang="en-GB" sz="2400" dirty="0"/>
          </a:p>
          <a:p>
            <a:pPr marL="342900" indent="-342900">
              <a:buFont typeface="Wingdings" panose="05000000000000000000" pitchFamily="2" charset="2"/>
              <a:buChar char="Ø"/>
            </a:pPr>
            <a:r>
              <a:rPr lang="sq-AL" sz="2400" dirty="0"/>
              <a:t>E njohur edhe si Saterland Frizian, gjuha flitet në rajonin e Saterland. Është dialekti i fundit i gjallë i gjuhës friziane lindore dhe shumë i ngjashëm me frizianishten perëndimore, i folur në Friesland dhe në Gjermani.</a:t>
            </a:r>
            <a:endParaRPr lang="en-GB" sz="2400" dirty="0"/>
          </a:p>
          <a:p>
            <a:pPr marL="342900" indent="-342900">
              <a:buFont typeface="Wingdings" panose="05000000000000000000" pitchFamily="2" charset="2"/>
              <a:buChar char="Ø"/>
            </a:pPr>
            <a:r>
              <a:rPr lang="sq-AL" sz="2400" dirty="0"/>
              <a:t>Gjuha është seriozisht e rrezikuar, kështu që brezat e rinj vendosën të mos e lejojnë zhdukjen e saj, prandaj filluan të mësojnë gjuhën dhe të mësojnë edhe fëmijët e tyre.</a:t>
            </a:r>
            <a:endParaRPr lang="en-GB" sz="2400" dirty="0"/>
          </a:p>
          <a:p>
            <a:pPr marL="342900" indent="-342900">
              <a:buFont typeface="Wingdings" panose="05000000000000000000" pitchFamily="2" charset="2"/>
              <a:buChar char="Ø"/>
            </a:pPr>
            <a:r>
              <a:rPr lang="sq-AL" sz="2400" dirty="0"/>
              <a:t>Pra, ka shpresë që gjuha të qëndrojë e gjallë për shumë dekada.</a:t>
            </a:r>
            <a:endParaRPr lang="en-GB" sz="2400" dirty="0"/>
          </a:p>
          <a:p>
            <a:pPr marL="342900" indent="-342900">
              <a:buFont typeface="Wingdings" panose="05000000000000000000" pitchFamily="2" charset="2"/>
              <a:buChar char="Ø"/>
            </a:pPr>
            <a:endParaRPr lang="en-GB" sz="2400"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19</a:t>
            </a:fld>
            <a:endParaRPr lang="en-US" noProof="0" dirty="0"/>
          </a:p>
        </p:txBody>
      </p:sp>
      <p:sp>
        <p:nvSpPr>
          <p:cNvPr id="4" name="Title 3"/>
          <p:cNvSpPr>
            <a:spLocks noGrp="1"/>
          </p:cNvSpPr>
          <p:nvPr>
            <p:ph type="title"/>
          </p:nvPr>
        </p:nvSpPr>
        <p:spPr>
          <a:xfrm>
            <a:off x="2188027" y="718456"/>
            <a:ext cx="5630092" cy="1267097"/>
          </a:xfrm>
        </p:spPr>
        <p:txBody>
          <a:bodyPr>
            <a:normAutofit fontScale="90000"/>
          </a:bodyPr>
          <a:lstStyle/>
          <a:p>
            <a:pPr algn="ctr"/>
            <a:r>
              <a:rPr lang="en-GB" dirty="0" smtClean="0"/>
              <a:t>7. </a:t>
            </a:r>
            <a:r>
              <a:rPr lang="sq-AL" dirty="0" smtClean="0"/>
              <a:t>Saterlandik</a:t>
            </a:r>
            <a:r>
              <a:rPr lang="en-GB" dirty="0" smtClean="0"/>
              <a:t/>
            </a:r>
            <a:br>
              <a:rPr lang="en-GB" dirty="0" smtClean="0"/>
            </a:br>
            <a:endParaRPr lang="en-GB" dirty="0"/>
          </a:p>
        </p:txBody>
      </p:sp>
    </p:spTree>
    <p:extLst>
      <p:ext uri="{BB962C8B-B14F-4D97-AF65-F5344CB8AC3E}">
        <p14:creationId xmlns:p14="http://schemas.microsoft.com/office/powerpoint/2010/main" val="1116844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3953" y="1894114"/>
            <a:ext cx="8268789" cy="4572000"/>
          </a:xfrm>
        </p:spPr>
        <p:txBody>
          <a:bodyPr>
            <a:normAutofit fontScale="92500" lnSpcReduction="10000"/>
          </a:bodyPr>
          <a:lstStyle/>
          <a:p>
            <a:pPr marL="342900" indent="-342900">
              <a:buFont typeface="Wingdings" panose="05000000000000000000" pitchFamily="2" charset="2"/>
              <a:buChar char="Ø"/>
            </a:pPr>
            <a:r>
              <a:rPr lang="sq-AL" sz="2400" dirty="0"/>
              <a:t>“Një gjuhë është në rrezik kur folësit e saj pushojnë së përdoruri atë. Kur përdoret gjithnjë e më e reduktuar në fusha komunikuese dhe pushon së kaluari nga një brez në tjetrin. Kjo do të thotë se, kur nuk ka folës të rinj, të rritur apo fëmijë një gjuhë rrezikon të zhduket” (UNESCO, 2003).</a:t>
            </a:r>
            <a:endParaRPr lang="en-GB" sz="2400" dirty="0"/>
          </a:p>
          <a:p>
            <a:pPr marL="342900" indent="-342900">
              <a:buFont typeface="Wingdings" panose="05000000000000000000" pitchFamily="2" charset="2"/>
              <a:buChar char="Ø"/>
            </a:pPr>
            <a:r>
              <a:rPr lang="sq-AL" sz="2400" dirty="0"/>
              <a:t>Gjuhët janë një nga zhvillimet më të mëdha të racës njerëzore. Si një mjet komunikimi, ato përfshijnë gjithashtu një gamë të gjerë vlerash dhe besimesh dhe janë dritare për ta parë botën në mënyra të ndryshme. Në këtë kontekst, ky leksion shqyrton ato gjuhë në Evropë të cilat janë të kërcënuara ose konsiderohen të rrezikuara.</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2</a:t>
            </a:fld>
            <a:endParaRPr lang="en-US" noProof="0" dirty="0"/>
          </a:p>
        </p:txBody>
      </p:sp>
    </p:spTree>
    <p:extLst>
      <p:ext uri="{BB962C8B-B14F-4D97-AF65-F5344CB8AC3E}">
        <p14:creationId xmlns:p14="http://schemas.microsoft.com/office/powerpoint/2010/main" val="218673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lnSpcReduction="10000"/>
          </a:bodyPr>
          <a:lstStyle/>
          <a:p>
            <a:pPr marL="342900" indent="-342900">
              <a:buFont typeface="Wingdings" panose="05000000000000000000" pitchFamily="2" charset="2"/>
              <a:buChar char="Ø"/>
            </a:pPr>
            <a:r>
              <a:rPr lang="sq-AL" sz="2400" dirty="0" smtClean="0"/>
              <a:t>Numri </a:t>
            </a:r>
            <a:r>
              <a:rPr lang="sq-AL" sz="2400" dirty="0"/>
              <a:t>i folësve: deri në 1000</a:t>
            </a:r>
            <a:endParaRPr lang="en-GB" sz="2400" dirty="0"/>
          </a:p>
          <a:p>
            <a:pPr marL="342900" indent="-342900">
              <a:buFont typeface="Wingdings" panose="05000000000000000000" pitchFamily="2" charset="2"/>
              <a:buChar char="Ø"/>
            </a:pPr>
            <a:r>
              <a:rPr lang="sq-AL" sz="2400" dirty="0"/>
              <a:t>Gjuha Tsakoniane flitet në Greqinë e sotme, në rajonin Tsakonian, të Peloponezit. Kjo gjuhë është e vetmja pasardhëse e gjallë e greqishtes dorike, e cila është një degë perëndimore e greqishtes së vjetër.</a:t>
            </a:r>
            <a:endParaRPr lang="en-GB" sz="2400" dirty="0"/>
          </a:p>
          <a:p>
            <a:pPr marL="342900" indent="-342900">
              <a:buFont typeface="Wingdings" panose="05000000000000000000" pitchFamily="2" charset="2"/>
              <a:buChar char="Ø"/>
            </a:pPr>
            <a:r>
              <a:rPr lang="sq-AL" sz="2400" dirty="0"/>
              <a:t>Edhe pse konsiderohet një dialekt grek, nga ana gjuhësore është i ndryshëm nga greqishtja moderne.</a:t>
            </a:r>
            <a:endParaRPr lang="en-GB" sz="2400" dirty="0"/>
          </a:p>
          <a:p>
            <a:pPr marL="342900" indent="-342900">
              <a:buFont typeface="Wingdings" panose="05000000000000000000" pitchFamily="2" charset="2"/>
              <a:buChar char="Ø"/>
            </a:pPr>
            <a:r>
              <a:rPr lang="sq-AL" sz="2400" dirty="0"/>
              <a:t>Folësit janë kryesisht njerëz të moshuar. Fëmijët e tyre nuk e flasin gjuhën, kështu që vlerësohet se gjuha do të vdesë në më pak se 100 vjet.</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20</a:t>
            </a:fld>
            <a:endParaRPr lang="en-US" noProof="0" dirty="0"/>
          </a:p>
        </p:txBody>
      </p:sp>
      <p:sp>
        <p:nvSpPr>
          <p:cNvPr id="4" name="Title 3"/>
          <p:cNvSpPr>
            <a:spLocks noGrp="1"/>
          </p:cNvSpPr>
          <p:nvPr>
            <p:ph type="title"/>
          </p:nvPr>
        </p:nvSpPr>
        <p:spPr>
          <a:xfrm>
            <a:off x="2188027" y="718456"/>
            <a:ext cx="5630092" cy="1267097"/>
          </a:xfrm>
        </p:spPr>
        <p:txBody>
          <a:bodyPr>
            <a:normAutofit fontScale="90000"/>
          </a:bodyPr>
          <a:lstStyle/>
          <a:p>
            <a:pPr algn="ctr"/>
            <a:r>
              <a:rPr lang="en-GB" dirty="0" smtClean="0"/>
              <a:t>8. </a:t>
            </a:r>
            <a:r>
              <a:rPr lang="sq-AL" dirty="0" smtClean="0"/>
              <a:t>Tsakonian</a:t>
            </a:r>
            <a:br>
              <a:rPr lang="sq-AL" dirty="0" smtClean="0"/>
            </a:br>
            <a:endParaRPr lang="sq-AL" dirty="0"/>
          </a:p>
        </p:txBody>
      </p:sp>
    </p:spTree>
    <p:extLst>
      <p:ext uri="{BB962C8B-B14F-4D97-AF65-F5344CB8AC3E}">
        <p14:creationId xmlns:p14="http://schemas.microsoft.com/office/powerpoint/2010/main" val="3613317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3652203"/>
          </a:xfrm>
        </p:spPr>
        <p:txBody>
          <a:bodyPr>
            <a:normAutofit/>
          </a:bodyPr>
          <a:lstStyle/>
          <a:p>
            <a:pPr marL="342900" indent="-342900">
              <a:buFont typeface="Wingdings" panose="05000000000000000000" pitchFamily="2" charset="2"/>
              <a:buChar char="Ø"/>
            </a:pPr>
            <a:r>
              <a:rPr lang="sq-AL" sz="2400" dirty="0" smtClean="0"/>
              <a:t>Numri </a:t>
            </a:r>
            <a:r>
              <a:rPr lang="sq-AL" sz="2400" dirty="0"/>
              <a:t>i folësve: deri në 20</a:t>
            </a:r>
            <a:endParaRPr lang="en-GB" sz="2400" dirty="0"/>
          </a:p>
          <a:p>
            <a:pPr marL="342900" indent="-342900">
              <a:buFont typeface="Wingdings" panose="05000000000000000000" pitchFamily="2" charset="2"/>
              <a:buChar char="Ø"/>
            </a:pPr>
            <a:r>
              <a:rPr lang="sq-AL" sz="2400" dirty="0"/>
              <a:t>Kjo është gjuha e parë Sami që është shkruar. Flitet në Suedi dhe Norvegji, përgjatë lumit Ume. </a:t>
            </a:r>
            <a:endParaRPr lang="en-US" sz="2400" dirty="0" smtClean="0"/>
          </a:p>
          <a:p>
            <a:pPr marL="342900" indent="-342900">
              <a:buFont typeface="Wingdings" panose="05000000000000000000" pitchFamily="2" charset="2"/>
              <a:buChar char="Ø"/>
            </a:pPr>
            <a:r>
              <a:rPr lang="sq-AL" sz="2400" dirty="0" smtClean="0"/>
              <a:t>Sot</a:t>
            </a:r>
            <a:r>
              <a:rPr lang="sq-AL" sz="2400" dirty="0"/>
              <a:t>, për fat të keq, flitet vetëm nga të moshuarit në Suedi.</a:t>
            </a:r>
            <a:endParaRPr lang="en-GB" sz="2400" dirty="0"/>
          </a:p>
          <a:p>
            <a:pPr marL="342900" indent="-342900">
              <a:buFont typeface="Wingdings" panose="05000000000000000000" pitchFamily="2" charset="2"/>
              <a:buChar char="Ø"/>
            </a:pPr>
            <a:endParaRPr lang="en-GB" sz="2400"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21</a:t>
            </a:fld>
            <a:endParaRPr lang="en-US" noProof="0" dirty="0"/>
          </a:p>
        </p:txBody>
      </p:sp>
      <p:sp>
        <p:nvSpPr>
          <p:cNvPr id="4" name="Title 3"/>
          <p:cNvSpPr>
            <a:spLocks noGrp="1"/>
          </p:cNvSpPr>
          <p:nvPr>
            <p:ph type="title"/>
          </p:nvPr>
        </p:nvSpPr>
        <p:spPr>
          <a:xfrm>
            <a:off x="2188027" y="718456"/>
            <a:ext cx="5630092" cy="1267097"/>
          </a:xfrm>
        </p:spPr>
        <p:txBody>
          <a:bodyPr>
            <a:normAutofit fontScale="90000"/>
          </a:bodyPr>
          <a:lstStyle/>
          <a:p>
            <a:pPr algn="ctr"/>
            <a:r>
              <a:rPr lang="en-GB" dirty="0" smtClean="0"/>
              <a:t>9. Ume Sami</a:t>
            </a:r>
            <a:br>
              <a:rPr lang="en-GB" dirty="0" smtClean="0"/>
            </a:br>
            <a:endParaRPr lang="en-GB" dirty="0"/>
          </a:p>
        </p:txBody>
      </p:sp>
    </p:spTree>
    <p:extLst>
      <p:ext uri="{BB962C8B-B14F-4D97-AF65-F5344CB8AC3E}">
        <p14:creationId xmlns:p14="http://schemas.microsoft.com/office/powerpoint/2010/main" val="2399453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87827" y="2147706"/>
            <a:ext cx="8830493" cy="4532494"/>
          </a:xfrm>
        </p:spPr>
        <p:txBody>
          <a:bodyPr>
            <a:normAutofit fontScale="92500" lnSpcReduction="10000"/>
          </a:bodyPr>
          <a:lstStyle/>
          <a:p>
            <a:pPr marL="342900" indent="-342900">
              <a:buFont typeface="Wingdings" panose="05000000000000000000" pitchFamily="2" charset="2"/>
              <a:buChar char="Ø"/>
            </a:pPr>
            <a:r>
              <a:rPr lang="sq-AL" sz="2400" dirty="0" smtClean="0"/>
              <a:t>Numri </a:t>
            </a:r>
            <a:r>
              <a:rPr lang="sq-AL" sz="2400" dirty="0"/>
              <a:t>i folësve: 70</a:t>
            </a:r>
            <a:endParaRPr lang="en-GB" sz="2400" dirty="0"/>
          </a:p>
          <a:p>
            <a:pPr marL="342900" indent="-342900">
              <a:buFont typeface="Wingdings" panose="05000000000000000000" pitchFamily="2" charset="2"/>
              <a:buChar char="Ø"/>
            </a:pPr>
            <a:r>
              <a:rPr lang="sq-AL" sz="2400" dirty="0"/>
              <a:t>Ëymysorys, i njohur gjithashtu si Vilamovian, flitet në Poloni, në një qytet të quajtur Vilamovice. I përket familjes së gjuhëve gjermanike, me ndikimin e gjermanishtes, holandishtes, polonishtes, anglishtes së vjetër dhe frizishtes.</a:t>
            </a:r>
            <a:endParaRPr lang="en-GB" sz="2400" dirty="0"/>
          </a:p>
          <a:p>
            <a:pPr marL="342900" indent="-342900">
              <a:buFont typeface="Wingdings" panose="05000000000000000000" pitchFamily="2" charset="2"/>
              <a:buChar char="Ø"/>
            </a:pPr>
            <a:r>
              <a:rPr lang="sq-AL" sz="2400" dirty="0"/>
              <a:t>Gjuha është seriozisht e rrezikuar, veçanërisht sepse shumica e folësve janë njerëz të moshuar.</a:t>
            </a:r>
            <a:endParaRPr lang="en-GB" sz="2400" dirty="0"/>
          </a:p>
          <a:p>
            <a:pPr marL="342900" indent="-342900">
              <a:buFont typeface="Wingdings" panose="05000000000000000000" pitchFamily="2" charset="2"/>
              <a:buChar char="Ø"/>
            </a:pPr>
            <a:r>
              <a:rPr lang="sq-AL" sz="2400" dirty="0"/>
              <a:t>Njihet si gjuha e poezisë së Florian Biesikut në shekullin e 19-të.</a:t>
            </a:r>
            <a:endParaRPr lang="en-GB" sz="2400" dirty="0"/>
          </a:p>
          <a:p>
            <a:pPr marL="342900" indent="-342900">
              <a:buFont typeface="Wingdings" panose="05000000000000000000" pitchFamily="2" charset="2"/>
              <a:buChar char="Ø"/>
            </a:pPr>
            <a:r>
              <a:rPr lang="sq-AL" sz="2400" dirty="0"/>
              <a:t>Në fillim të shekullit të 21-të, filluan disa përpjekje, si dhënia e mësimeve private të gjuhës, për ta ringjallur atë.</a:t>
            </a:r>
            <a:endParaRPr lang="en-GB" sz="2400" dirty="0"/>
          </a:p>
          <a:p>
            <a:r>
              <a:rPr lang="en-GB" dirty="0"/>
              <a:t> </a:t>
            </a:r>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22</a:t>
            </a:fld>
            <a:endParaRPr lang="en-US" noProof="0" dirty="0"/>
          </a:p>
        </p:txBody>
      </p:sp>
      <p:sp>
        <p:nvSpPr>
          <p:cNvPr id="4" name="Title 3"/>
          <p:cNvSpPr>
            <a:spLocks noGrp="1"/>
          </p:cNvSpPr>
          <p:nvPr>
            <p:ph type="title"/>
          </p:nvPr>
        </p:nvSpPr>
        <p:spPr>
          <a:xfrm>
            <a:off x="2188027" y="718456"/>
            <a:ext cx="5630092" cy="1267097"/>
          </a:xfrm>
        </p:spPr>
        <p:txBody>
          <a:bodyPr>
            <a:normAutofit fontScale="90000"/>
          </a:bodyPr>
          <a:lstStyle/>
          <a:p>
            <a:pPr algn="ctr"/>
            <a:r>
              <a:rPr lang="en-GB" dirty="0" smtClean="0"/>
              <a:t>10. </a:t>
            </a:r>
            <a:r>
              <a:rPr lang="sq-AL" dirty="0" smtClean="0"/>
              <a:t>Uimisoris</a:t>
            </a:r>
            <a:r>
              <a:rPr lang="en-GB" dirty="0" smtClean="0"/>
              <a:t/>
            </a:r>
            <a:br>
              <a:rPr lang="en-GB" dirty="0" smtClean="0"/>
            </a:br>
            <a:endParaRPr lang="en-GB" dirty="0"/>
          </a:p>
        </p:txBody>
      </p:sp>
    </p:spTree>
    <p:extLst>
      <p:ext uri="{BB962C8B-B14F-4D97-AF65-F5344CB8AC3E}">
        <p14:creationId xmlns:p14="http://schemas.microsoft.com/office/powerpoint/2010/main" val="2996999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p:txBody>
          <a:bodyPr/>
          <a:lstStyle/>
          <a:p>
            <a:r>
              <a:rPr lang="sq-AL" dirty="0" smtClean="0"/>
              <a:t>Faleminderit</a:t>
            </a:r>
            <a:r>
              <a:rPr lang="en-US" dirty="0" smtClean="0"/>
              <a:t>…</a:t>
            </a:r>
            <a:endParaRPr lang="en-GB" dirty="0"/>
          </a:p>
        </p:txBody>
      </p:sp>
    </p:spTree>
    <p:extLst>
      <p:ext uri="{BB962C8B-B14F-4D97-AF65-F5344CB8AC3E}">
        <p14:creationId xmlns:p14="http://schemas.microsoft.com/office/powerpoint/2010/main" val="4406968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3954" y="1894114"/>
            <a:ext cx="8255726" cy="4271555"/>
          </a:xfrm>
        </p:spPr>
        <p:txBody>
          <a:bodyPr>
            <a:normAutofit fontScale="92500"/>
          </a:bodyPr>
          <a:lstStyle/>
          <a:p>
            <a:pPr marL="342900" indent="-342900">
              <a:buFont typeface="Wingdings" panose="05000000000000000000" pitchFamily="2" charset="2"/>
              <a:buChar char="Ø"/>
            </a:pPr>
            <a:r>
              <a:rPr lang="sq-AL" sz="2400" dirty="0"/>
              <a:t>Rezoluta e Këshillit Evropian e 21 nëntorit 2008 </a:t>
            </a:r>
            <a:r>
              <a:rPr lang="en-US" sz="2400" dirty="0" smtClean="0"/>
              <a:t>“</a:t>
            </a:r>
            <a:r>
              <a:rPr lang="sq-AL" sz="2400" dirty="0" smtClean="0"/>
              <a:t>Mbi </a:t>
            </a:r>
            <a:r>
              <a:rPr lang="sq-AL" sz="2400" dirty="0"/>
              <a:t>një strategji evropiane për </a:t>
            </a:r>
            <a:r>
              <a:rPr lang="sq-AL" sz="2400" dirty="0" smtClean="0"/>
              <a:t>shumëgjuhësinë</a:t>
            </a:r>
            <a:r>
              <a:rPr lang="en-US" sz="2400" dirty="0" smtClean="0"/>
              <a:t>”</a:t>
            </a:r>
            <a:r>
              <a:rPr lang="sq-AL" sz="2400" dirty="0" smtClean="0"/>
              <a:t> </a:t>
            </a:r>
            <a:r>
              <a:rPr lang="sq-AL" sz="2400" dirty="0"/>
              <a:t>vëren se:</a:t>
            </a:r>
            <a:endParaRPr lang="en-GB" sz="2400" dirty="0"/>
          </a:p>
          <a:p>
            <a:pPr marL="342900" indent="-342900">
              <a:buFont typeface="Wingdings" panose="05000000000000000000" pitchFamily="2" charset="2"/>
              <a:buChar char="Ø"/>
            </a:pPr>
            <a:r>
              <a:rPr lang="sq-AL" sz="2400" dirty="0"/>
              <a:t>- diversiteti gjuhësor dhe kulturor është pjesë përbërëse e identitetit evropian; është njëkohësisht një trashëgimi e përbashkët, një pasuri, një sfidë dhe një </a:t>
            </a:r>
            <a:r>
              <a:rPr lang="sq-AL" sz="2400" dirty="0" smtClean="0"/>
              <a:t>vlerë </a:t>
            </a:r>
            <a:r>
              <a:rPr lang="sq-AL" sz="2400" dirty="0"/>
              <a:t>për Evropën.'</a:t>
            </a:r>
            <a:endParaRPr lang="en-GB" sz="2400" dirty="0"/>
          </a:p>
          <a:p>
            <a:pPr marL="342900" indent="-342900">
              <a:buFont typeface="Wingdings" panose="05000000000000000000" pitchFamily="2" charset="2"/>
              <a:buChar char="Ø"/>
            </a:pPr>
            <a:r>
              <a:rPr lang="sq-AL" sz="2400" dirty="0"/>
              <a:t> </a:t>
            </a:r>
            <a:endParaRPr lang="en-GB" sz="2400" dirty="0"/>
          </a:p>
          <a:p>
            <a:pPr marL="342900" indent="-342900">
              <a:buFont typeface="Wingdings" panose="05000000000000000000" pitchFamily="2" charset="2"/>
              <a:buChar char="Ø"/>
            </a:pPr>
            <a:r>
              <a:rPr lang="sq-AL" sz="2400" dirty="0" smtClean="0"/>
              <a:t>A</a:t>
            </a:r>
            <a:r>
              <a:rPr lang="en-US" sz="2400" dirty="0" smtClean="0"/>
              <a:t>jo</a:t>
            </a:r>
            <a:r>
              <a:rPr lang="sq-AL" sz="2400" dirty="0" smtClean="0"/>
              <a:t> </a:t>
            </a:r>
            <a:r>
              <a:rPr lang="sq-AL" sz="2400" dirty="0"/>
              <a:t>gjithashtu thekson se "promovimi i gjuhëve evropiane më pak të përdorura përfaqëson një kontribut të rëndësishëm për shumëgjuhësinë.</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3</a:t>
            </a:fld>
            <a:endParaRPr lang="en-US" noProof="0" dirty="0"/>
          </a:p>
        </p:txBody>
      </p:sp>
    </p:spTree>
    <p:extLst>
      <p:ext uri="{BB962C8B-B14F-4D97-AF65-F5344CB8AC3E}">
        <p14:creationId xmlns:p14="http://schemas.microsoft.com/office/powerpoint/2010/main" val="309005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3954" y="1894114"/>
            <a:ext cx="8255726" cy="4271555"/>
          </a:xfrm>
        </p:spPr>
        <p:txBody>
          <a:bodyPr>
            <a:normAutofit/>
          </a:bodyPr>
          <a:lstStyle/>
          <a:p>
            <a:pPr marL="457200" indent="-457200">
              <a:buFont typeface="Wingdings" panose="05000000000000000000" pitchFamily="2" charset="2"/>
              <a:buChar char="Ø"/>
            </a:pPr>
            <a:r>
              <a:rPr lang="sq-AL" sz="2400" dirty="0"/>
              <a:t>Është pranuar gjerësisht se gjuhët janë një pjesë jashtëzakonisht e pasur e trashëgimisë kulturore të Evropës. </a:t>
            </a:r>
            <a:endParaRPr lang="en-US" sz="2400" dirty="0" smtClean="0"/>
          </a:p>
          <a:p>
            <a:pPr marL="457200" indent="-457200">
              <a:buFont typeface="Wingdings" panose="05000000000000000000" pitchFamily="2" charset="2"/>
              <a:buChar char="Ø"/>
            </a:pPr>
            <a:r>
              <a:rPr lang="sq-AL" sz="2400" dirty="0" smtClean="0"/>
              <a:t>Gjuhët </a:t>
            </a:r>
            <a:r>
              <a:rPr lang="sq-AL" sz="2400" dirty="0"/>
              <a:t>shprehin identitetin dhe ofrojnë një lidhje për folësit e një gjuhe me të kaluarën, të tashmen dhe të ardhmen e tyre. </a:t>
            </a:r>
            <a:endParaRPr lang="en-US" sz="2400" dirty="0" smtClean="0"/>
          </a:p>
          <a:p>
            <a:pPr marL="457200" indent="-457200">
              <a:buFont typeface="Wingdings" panose="05000000000000000000" pitchFamily="2" charset="2"/>
              <a:buChar char="Ø"/>
            </a:pPr>
            <a:r>
              <a:rPr lang="sq-AL" sz="2400" dirty="0" smtClean="0"/>
              <a:t>Të </a:t>
            </a:r>
            <a:r>
              <a:rPr lang="sq-AL" sz="2400" dirty="0"/>
              <a:t>ngulitura brenda gjuhëve ka një pjesë të madhe të njohurive për botën dhe përvojën njerëzore. </a:t>
            </a:r>
            <a:endParaRPr lang="en-US" sz="2400" dirty="0" smtClean="0"/>
          </a:p>
          <a:p>
            <a:pPr marL="457200" indent="-457200">
              <a:buFont typeface="Wingdings" panose="05000000000000000000" pitchFamily="2" charset="2"/>
              <a:buChar char="Ø"/>
            </a:pPr>
            <a:r>
              <a:rPr lang="sq-AL" sz="2400" dirty="0" smtClean="0"/>
              <a:t>Kur </a:t>
            </a:r>
            <a:r>
              <a:rPr lang="sq-AL" sz="2400" dirty="0"/>
              <a:t>gjuhët zhduken, kjo njohuri humbet.</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4</a:t>
            </a:fld>
            <a:endParaRPr lang="en-US" noProof="0" dirty="0"/>
          </a:p>
        </p:txBody>
      </p:sp>
    </p:spTree>
    <p:extLst>
      <p:ext uri="{BB962C8B-B14F-4D97-AF65-F5344CB8AC3E}">
        <p14:creationId xmlns:p14="http://schemas.microsoft.com/office/powerpoint/2010/main" val="3719131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3954" y="1894114"/>
            <a:ext cx="8255726" cy="4271555"/>
          </a:xfrm>
        </p:spPr>
        <p:txBody>
          <a:bodyPr>
            <a:normAutofit/>
          </a:bodyPr>
          <a:lstStyle/>
          <a:p>
            <a:pPr marL="342900" indent="-342900">
              <a:buFont typeface="Wingdings" panose="05000000000000000000" pitchFamily="2" charset="2"/>
              <a:buChar char="Ø"/>
            </a:pPr>
            <a:r>
              <a:rPr lang="sq-AL" sz="2400" dirty="0"/>
              <a:t>Dygjuhësia dhe shumëgjuhësia vlerësohet si një aset përsa i përket kreativitetit dhe inovacionit. </a:t>
            </a:r>
            <a:endParaRPr lang="en-US" sz="2400" dirty="0" smtClean="0"/>
          </a:p>
          <a:p>
            <a:pPr marL="342900" indent="-342900">
              <a:buFont typeface="Wingdings" panose="05000000000000000000" pitchFamily="2" charset="2"/>
              <a:buChar char="Ø"/>
            </a:pPr>
            <a:r>
              <a:rPr lang="sq-AL" sz="2400" dirty="0" smtClean="0"/>
              <a:t>Njihen </a:t>
            </a:r>
            <a:r>
              <a:rPr lang="sq-AL" sz="2400" dirty="0"/>
              <a:t>aftësitë njohëse të njerëzve që janë në gjendje të flasin rrjedhshëm më shumë se një gjuhë. </a:t>
            </a:r>
            <a:endParaRPr lang="en-US" sz="2400" dirty="0" smtClean="0"/>
          </a:p>
          <a:p>
            <a:pPr marL="342900" indent="-342900">
              <a:buFont typeface="Wingdings" panose="05000000000000000000" pitchFamily="2" charset="2"/>
              <a:buChar char="Ø"/>
            </a:pPr>
            <a:r>
              <a:rPr lang="sq-AL" sz="2400" dirty="0" smtClean="0"/>
              <a:t>Hulumtimet </a:t>
            </a:r>
            <a:r>
              <a:rPr lang="sq-AL" sz="2400" dirty="0"/>
              <a:t>tregojnë se ata janë më të aftë për t'u marrë me të menduarit kritik, kreativitetin etj. (Baker, 2011)</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5</a:t>
            </a:fld>
            <a:endParaRPr lang="en-US" noProof="0" dirty="0"/>
          </a:p>
        </p:txBody>
      </p:sp>
    </p:spTree>
    <p:extLst>
      <p:ext uri="{BB962C8B-B14F-4D97-AF65-F5344CB8AC3E}">
        <p14:creationId xmlns:p14="http://schemas.microsoft.com/office/powerpoint/2010/main" val="13673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3954" y="1894114"/>
            <a:ext cx="8255726" cy="4271555"/>
          </a:xfrm>
        </p:spPr>
        <p:txBody>
          <a:bodyPr>
            <a:normAutofit fontScale="92500" lnSpcReduction="10000"/>
          </a:bodyPr>
          <a:lstStyle/>
          <a:p>
            <a:pPr marL="342900" indent="-342900">
              <a:buFont typeface="Wingdings" panose="05000000000000000000" pitchFamily="2" charset="2"/>
              <a:buChar char="Ø"/>
            </a:pPr>
            <a:r>
              <a:rPr lang="sq-AL" sz="2400" dirty="0"/>
              <a:t>Sot në botë fliten nga gjashtë deri në shtatë mijë gjuhë (Etnologue). </a:t>
            </a:r>
            <a:endParaRPr lang="en-US" sz="2400" dirty="0" smtClean="0"/>
          </a:p>
          <a:p>
            <a:pPr marL="342900" indent="-342900">
              <a:buFont typeface="Wingdings" panose="05000000000000000000" pitchFamily="2" charset="2"/>
              <a:buChar char="Ø"/>
            </a:pPr>
            <a:r>
              <a:rPr lang="sq-AL" sz="2400" dirty="0" smtClean="0"/>
              <a:t>97</a:t>
            </a:r>
            <a:r>
              <a:rPr lang="sq-AL" sz="2400" dirty="0"/>
              <a:t>% e njerëzve të botës flasin rreth 4% të gjuhëve të botës dhe, anasjelltas, rreth 96% e gjuhëve të botës fliten nga 3% e njerëzve të botës (Bernard 1996</a:t>
            </a:r>
            <a:r>
              <a:rPr lang="sq-AL" sz="2400" dirty="0" smtClean="0"/>
              <a:t>).</a:t>
            </a:r>
            <a:endParaRPr lang="en-US" sz="2400" dirty="0" smtClean="0"/>
          </a:p>
          <a:p>
            <a:pPr marL="342900" indent="-342900">
              <a:buFont typeface="Wingdings" panose="05000000000000000000" pitchFamily="2" charset="2"/>
              <a:buChar char="Ø"/>
            </a:pPr>
            <a:r>
              <a:rPr lang="sq-AL" sz="2400" dirty="0" smtClean="0"/>
              <a:t>Vetëm </a:t>
            </a:r>
            <a:r>
              <a:rPr lang="sq-AL" sz="2400" dirty="0"/>
              <a:t>3% e gjuhëve të botës janë indigjene në Evropë. </a:t>
            </a:r>
            <a:endParaRPr lang="en-US" sz="2400" dirty="0" smtClean="0"/>
          </a:p>
          <a:p>
            <a:pPr marL="342900" indent="-342900">
              <a:buFont typeface="Wingdings" panose="05000000000000000000" pitchFamily="2" charset="2"/>
              <a:buChar char="Ø"/>
            </a:pPr>
            <a:r>
              <a:rPr lang="sq-AL" sz="2400" dirty="0" smtClean="0"/>
              <a:t>Sipas </a:t>
            </a:r>
            <a:r>
              <a:rPr lang="sq-AL" sz="2400" dirty="0"/>
              <a:t>Atlasit të Gjuhëve të Botës (UNESCO), janë 128 gjuhë brenda Bashkimit Evropian që konsiderohen të rrezikuara. </a:t>
            </a:r>
            <a:endParaRPr lang="en-US" sz="2400" dirty="0" smtClean="0"/>
          </a:p>
          <a:p>
            <a:pPr marL="342900" indent="-342900">
              <a:buFont typeface="Wingdings" panose="05000000000000000000" pitchFamily="2" charset="2"/>
              <a:buChar char="Ø"/>
            </a:pPr>
            <a:r>
              <a:rPr lang="sq-AL" sz="2400" dirty="0" smtClean="0"/>
              <a:t>Të </a:t>
            </a:r>
            <a:r>
              <a:rPr lang="sq-AL" sz="2400" dirty="0"/>
              <a:t>gjitha gjuhët që trajtohen si gjuhë më vete, dhe jo dialekte, kanë kodin e tyre ISO.</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6</a:t>
            </a:fld>
            <a:endParaRPr lang="en-US" noProof="0" dirty="0"/>
          </a:p>
        </p:txBody>
      </p:sp>
    </p:spTree>
    <p:extLst>
      <p:ext uri="{BB962C8B-B14F-4D97-AF65-F5344CB8AC3E}">
        <p14:creationId xmlns:p14="http://schemas.microsoft.com/office/powerpoint/2010/main" val="2342131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13953" y="1894114"/>
            <a:ext cx="8451669" cy="4420961"/>
          </a:xfrm>
        </p:spPr>
        <p:txBody>
          <a:bodyPr>
            <a:normAutofit/>
          </a:bodyPr>
          <a:lstStyle/>
          <a:p>
            <a:pPr marL="342900" indent="-342900">
              <a:buFont typeface="Wingdings" panose="05000000000000000000" pitchFamily="2" charset="2"/>
              <a:buChar char="Ø"/>
            </a:pPr>
            <a:r>
              <a:rPr lang="sq-AL" sz="2400" dirty="0"/>
              <a:t>Me zhvillimin e konceptit të shtetit në epokën moderne dhe me theksin për të pasur një kulturë më uniforme në një shtet, theksi më i madh u vu në zhvillimin e një gjuhe të përbashkët dhe të një kulture të përbashkët që do të ndihmonte në procesin e </a:t>
            </a:r>
            <a:r>
              <a:rPr lang="sq-AL" sz="2400" dirty="0" smtClean="0"/>
              <a:t>asimilimit.</a:t>
            </a:r>
            <a:endParaRPr lang="en-US" sz="2400" dirty="0" smtClean="0"/>
          </a:p>
          <a:p>
            <a:pPr marL="342900" indent="-342900">
              <a:buFont typeface="Wingdings" panose="05000000000000000000" pitchFamily="2" charset="2"/>
              <a:buChar char="Ø"/>
            </a:pPr>
            <a:r>
              <a:rPr lang="sq-AL" sz="2400" dirty="0" smtClean="0"/>
              <a:t>Politikat </a:t>
            </a:r>
            <a:r>
              <a:rPr lang="sq-AL" sz="2400" dirty="0"/>
              <a:t>u zhvilluan edhe në sferën e arsimit, veçanërisht për të mbështetur këtë </a:t>
            </a:r>
            <a:r>
              <a:rPr lang="sq-AL" sz="2400" dirty="0" smtClean="0"/>
              <a:t>objektiv.</a:t>
            </a:r>
            <a:endParaRPr lang="en-US" sz="2400" dirty="0" smtClean="0"/>
          </a:p>
          <a:p>
            <a:pPr marL="342900" indent="-342900">
              <a:buFont typeface="Wingdings" panose="05000000000000000000" pitchFamily="2" charset="2"/>
              <a:buChar char="Ø"/>
            </a:pPr>
            <a:r>
              <a:rPr lang="sq-AL" sz="2400" dirty="0" smtClean="0"/>
              <a:t>Ky </a:t>
            </a:r>
            <a:r>
              <a:rPr lang="sq-AL" sz="2400" dirty="0"/>
              <a:t>zhvillim i politikave pati një efekt veçanërisht të dëmshëm në të gjitha gjuhët që nuk u miratuan si gjuhë shtetërore/zyrtare.</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7</a:t>
            </a:fld>
            <a:endParaRPr lang="en-US" noProof="0" dirty="0"/>
          </a:p>
        </p:txBody>
      </p:sp>
    </p:spTree>
    <p:extLst>
      <p:ext uri="{BB962C8B-B14F-4D97-AF65-F5344CB8AC3E}">
        <p14:creationId xmlns:p14="http://schemas.microsoft.com/office/powerpoint/2010/main" val="165470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9451" y="1306286"/>
            <a:ext cx="8556171" cy="5008789"/>
          </a:xfrm>
        </p:spPr>
        <p:txBody>
          <a:bodyPr>
            <a:normAutofit fontScale="92500" lnSpcReduction="10000"/>
          </a:bodyPr>
          <a:lstStyle/>
          <a:p>
            <a:pPr marL="342900" indent="-342900">
              <a:buFont typeface="Wingdings" panose="05000000000000000000" pitchFamily="2" charset="2"/>
              <a:buChar char="Ø"/>
            </a:pPr>
            <a:r>
              <a:rPr lang="sq-AL" sz="2000" dirty="0"/>
              <a:t>Gjatë gjysmëshekullit të kaluar, procesi i globalizimit ka bërë të mundur zhvillimin e një kulturë më të përgjithshme duke promovuar në skenën botërore gjuhën angleze që është mbizotëruese në këtë kontekst. </a:t>
            </a:r>
            <a:endParaRPr lang="en-US" sz="2000" dirty="0" smtClean="0"/>
          </a:p>
          <a:p>
            <a:pPr marL="342900" indent="-342900">
              <a:buFont typeface="Wingdings" panose="05000000000000000000" pitchFamily="2" charset="2"/>
              <a:buChar char="Ø"/>
            </a:pPr>
            <a:r>
              <a:rPr lang="sq-AL" sz="2000" dirty="0" smtClean="0"/>
              <a:t>Shumë </a:t>
            </a:r>
            <a:r>
              <a:rPr lang="sq-AL" sz="2000" dirty="0"/>
              <a:t>gjuhë më pak të përdorura e kanë pasur të vështirë të konkurojnë dhe të mbijetojnë në këtë</a:t>
            </a:r>
            <a:r>
              <a:rPr lang="sq-AL" sz="2000" dirty="0" smtClean="0"/>
              <a:t>.</a:t>
            </a:r>
            <a:endParaRPr lang="en-US" sz="2000" dirty="0" smtClean="0"/>
          </a:p>
          <a:p>
            <a:pPr marL="342900" indent="-342900">
              <a:buFont typeface="Wingdings" panose="05000000000000000000" pitchFamily="2" charset="2"/>
              <a:buChar char="Ø"/>
            </a:pPr>
            <a:r>
              <a:rPr lang="sq-AL" sz="2000" dirty="0"/>
              <a:t>Një sërë gjuhësh të pakicave kanë një lloj prestigji për sa i përket mundësive të </a:t>
            </a:r>
            <a:r>
              <a:rPr lang="sq-AL" sz="2000" dirty="0" smtClean="0"/>
              <a:t>punësimit</a:t>
            </a:r>
            <a:r>
              <a:rPr lang="en-US" sz="2000" dirty="0" smtClean="0"/>
              <a:t>.</a:t>
            </a:r>
            <a:endParaRPr lang="en-GB" sz="2000" dirty="0"/>
          </a:p>
          <a:p>
            <a:pPr marL="342900" indent="-342900">
              <a:buFont typeface="Wingdings" panose="05000000000000000000" pitchFamily="2" charset="2"/>
              <a:buChar char="Ø"/>
            </a:pPr>
            <a:r>
              <a:rPr lang="sq-AL" sz="2000" dirty="0"/>
              <a:t>Megjithatë, shumë gjuhë të rrezikuara janë në zona të largëta rurale, shpesh me lidhje të dobëta transporti. </a:t>
            </a:r>
            <a:endParaRPr lang="en-US" sz="2000" dirty="0" smtClean="0"/>
          </a:p>
          <a:p>
            <a:pPr marL="342900" indent="-342900">
              <a:buFont typeface="Wingdings" panose="05000000000000000000" pitchFamily="2" charset="2"/>
              <a:buChar char="Ø"/>
            </a:pPr>
            <a:r>
              <a:rPr lang="sq-AL" sz="2000" dirty="0" smtClean="0"/>
              <a:t>Folësit </a:t>
            </a:r>
            <a:r>
              <a:rPr lang="sq-AL" sz="2000" dirty="0"/>
              <a:t>e shumë prej këtyre gjuhëve të rrezikuara nuk besojnë se gjuhët e tyre kanë status apo vlerë ekonomike dhe, si rezultat, nuk ia kalojnë gjuhën e tyre brezit të ardhshëm. </a:t>
            </a:r>
            <a:endParaRPr lang="en-US" sz="2000" dirty="0" smtClean="0"/>
          </a:p>
          <a:p>
            <a:pPr marL="342900" indent="-342900">
              <a:buFont typeface="Wingdings" panose="05000000000000000000" pitchFamily="2" charset="2"/>
              <a:buChar char="Ø"/>
            </a:pPr>
            <a:r>
              <a:rPr lang="sq-AL" sz="2000" dirty="0" smtClean="0"/>
              <a:t>Kjo </a:t>
            </a:r>
            <a:r>
              <a:rPr lang="sq-AL" sz="2000" dirty="0"/>
              <a:t>mungesë e transmetimit ndërmjet brezave është një nga aspektet më të dukshme të gjuhëve që janë të rrezikuara.</a:t>
            </a:r>
            <a:endParaRPr lang="en-GB" sz="2000" dirty="0"/>
          </a:p>
          <a:p>
            <a:endParaRPr lang="en-GB"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8</a:t>
            </a:fld>
            <a:endParaRPr lang="en-US" noProof="0" dirty="0"/>
          </a:p>
        </p:txBody>
      </p:sp>
    </p:spTree>
    <p:extLst>
      <p:ext uri="{BB962C8B-B14F-4D97-AF65-F5344CB8AC3E}">
        <p14:creationId xmlns:p14="http://schemas.microsoft.com/office/powerpoint/2010/main" val="2778576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9451" y="1306286"/>
            <a:ext cx="8556171" cy="5008789"/>
          </a:xfrm>
        </p:spPr>
        <p:txBody>
          <a:bodyPr>
            <a:normAutofit fontScale="92500" lnSpcReduction="10000"/>
          </a:bodyPr>
          <a:lstStyle/>
          <a:p>
            <a:endParaRPr lang="en-GB" dirty="0"/>
          </a:p>
          <a:p>
            <a:pPr marL="342900" indent="-342900">
              <a:buFont typeface="Wingdings" panose="05000000000000000000" pitchFamily="2" charset="2"/>
              <a:buChar char="Ø"/>
            </a:pPr>
            <a:r>
              <a:rPr lang="sq-AL" sz="2400" dirty="0"/>
              <a:t>Gjatë viteve 1990, UNESCO publikoi Librin e Kuq të Gjuhëve të Rrezikuara, që përfaqëson një listë gjithëpërfshirëse të gjuhëve të rrezikuara në botë. </a:t>
            </a:r>
            <a:endParaRPr lang="en-US" sz="2400" dirty="0" smtClean="0"/>
          </a:p>
          <a:p>
            <a:pPr marL="342900" indent="-342900">
              <a:buFont typeface="Wingdings" panose="05000000000000000000" pitchFamily="2" charset="2"/>
              <a:buChar char="Ø"/>
            </a:pPr>
            <a:r>
              <a:rPr lang="sq-AL" sz="2400" dirty="0" smtClean="0"/>
              <a:t>Ky </a:t>
            </a:r>
            <a:r>
              <a:rPr lang="sq-AL" sz="2400" dirty="0"/>
              <a:t>u zëvendësua më vonë nga Atlasi i gjuhëve të botës në rrezik. Në 2002/03, UNESCO kërkoi nga një grup ndërkombëtar ekspertësh që të zhvillonin një kornizë për klasifikimin e rrezikut të një gjuhe. </a:t>
            </a:r>
            <a:endParaRPr lang="en-US" sz="2400" dirty="0" smtClean="0"/>
          </a:p>
          <a:p>
            <a:pPr marL="342900" indent="-342900">
              <a:buFont typeface="Wingdings" panose="05000000000000000000" pitchFamily="2" charset="2"/>
              <a:buChar char="Ø"/>
            </a:pPr>
            <a:r>
              <a:rPr lang="sq-AL" sz="2400" dirty="0" smtClean="0"/>
              <a:t>Ky </a:t>
            </a:r>
            <a:r>
              <a:rPr lang="sq-AL" sz="2400" dirty="0"/>
              <a:t>kuadër rendit 7 nivele të rrezikut; pesë nga këto nivele kanë të bëjnë me gjuhët të cilat janë të rrezikuara. Këto klasifikime ishin: të sigurta; e qëndrueshme por e kërcënuar; i pambrojtur; i rrezikuar; rrezikuar rëndë; i rrezikuar në mënyrë kritike; i zhdukur.</a:t>
            </a:r>
            <a:endParaRPr lang="en-GB" sz="2400" dirty="0"/>
          </a:p>
          <a:p>
            <a:endParaRPr lang="en-GB" dirty="0"/>
          </a:p>
        </p:txBody>
      </p:sp>
      <p:sp>
        <p:nvSpPr>
          <p:cNvPr id="3" name="Slide Number Placeholder 2"/>
          <p:cNvSpPr>
            <a:spLocks noGrp="1"/>
          </p:cNvSpPr>
          <p:nvPr>
            <p:ph type="sldNum" sz="quarter" idx="12"/>
          </p:nvPr>
        </p:nvSpPr>
        <p:spPr/>
        <p:txBody>
          <a:bodyPr/>
          <a:lstStyle/>
          <a:p>
            <a:fld id="{C263D6C4-4840-40CC-AC84-17E24B3B7BDE}" type="slidenum">
              <a:rPr lang="en-US" noProof="0" smtClean="0"/>
              <a:pPr/>
              <a:t>9</a:t>
            </a:fld>
            <a:endParaRPr lang="en-US" noProof="0" dirty="0"/>
          </a:p>
        </p:txBody>
      </p:sp>
    </p:spTree>
    <p:extLst>
      <p:ext uri="{BB962C8B-B14F-4D97-AF65-F5344CB8AC3E}">
        <p14:creationId xmlns:p14="http://schemas.microsoft.com/office/powerpoint/2010/main" val="3416525789"/>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2.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0</TotalTime>
  <Words>1923</Words>
  <Application>Microsoft Office PowerPoint</Application>
  <PresentationFormat>Widescreen</PresentationFormat>
  <Paragraphs>125</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Castellar</vt:lpstr>
      <vt:lpstr>Tahoma</vt:lpstr>
      <vt:lpstr>Trade Gothic LT Pro</vt:lpstr>
      <vt:lpstr>Trebuchet MS</vt:lpstr>
      <vt:lpstr>Wingdings</vt:lpstr>
      <vt:lpstr>Office Theme</vt:lpstr>
      <vt:lpstr>GJUHËT E RREZIKUARA DHE DIVERSITETI GJUHËSOR NË BASHKIMIN EUROPIAN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10 Gjuhët e Rrezikuara në Evropë </vt:lpstr>
      <vt:lpstr>1. Greqishtja e Kapadokias  </vt:lpstr>
      <vt:lpstr>2. Kornish  </vt:lpstr>
      <vt:lpstr>3. Hertein   </vt:lpstr>
      <vt:lpstr>4. Karaim </vt:lpstr>
      <vt:lpstr>5. Manx </vt:lpstr>
      <vt:lpstr>6. Pite Sami </vt:lpstr>
      <vt:lpstr>7. Saterlandik </vt:lpstr>
      <vt:lpstr>8. Tsakonian </vt:lpstr>
      <vt:lpstr>9. Ume Sami </vt:lpstr>
      <vt:lpstr>10. Uimisoris </vt:lpstr>
      <vt:lpstr>Faleminderit…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2022-07-06T07:48:38Z</dcterms:created>
  <dcterms:modified xsi:type="dcterms:W3CDTF">2023-01-15T11:31:01Z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